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409" r:id="rId2"/>
    <p:sldId id="381" r:id="rId3"/>
    <p:sldId id="382" r:id="rId4"/>
    <p:sldId id="379" r:id="rId5"/>
    <p:sldId id="380" r:id="rId6"/>
    <p:sldId id="383" r:id="rId7"/>
    <p:sldId id="266"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D804E"/>
    <a:srgbClr val="FF9933"/>
    <a:srgbClr val="FF00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8" autoAdjust="0"/>
    <p:restoredTop sz="87654" autoAdjust="0"/>
  </p:normalViewPr>
  <p:slideViewPr>
    <p:cSldViewPr>
      <p:cViewPr varScale="1">
        <p:scale>
          <a:sx n="61" d="100"/>
          <a:sy n="61" d="100"/>
        </p:scale>
        <p:origin x="-72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defTabSz="923186" eaLnBrk="0" hangingPunct="0">
              <a:defRPr sz="1200"/>
            </a:lvl1pPr>
          </a:lstStyle>
          <a:p>
            <a:pPr>
              <a:defRPr/>
            </a:pPr>
            <a:endParaRPr lang="en-US"/>
          </a:p>
        </p:txBody>
      </p:sp>
      <p:sp>
        <p:nvSpPr>
          <p:cNvPr id="54275" name="Rectangle 3"/>
          <p:cNvSpPr>
            <a:spLocks noGrp="1" noChangeArrowheads="1"/>
          </p:cNvSpPr>
          <p:nvPr>
            <p:ph type="dt" sz="quarter" idx="1"/>
          </p:nvPr>
        </p:nvSpPr>
        <p:spPr bwMode="auto">
          <a:xfrm>
            <a:off x="3884613"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defTabSz="923186" eaLnBrk="0" hangingPunct="0">
              <a:defRPr sz="1200"/>
            </a:lvl1pPr>
          </a:lstStyle>
          <a:p>
            <a:pPr>
              <a:defRPr/>
            </a:pPr>
            <a:endParaRPr lang="en-US"/>
          </a:p>
        </p:txBody>
      </p:sp>
      <p:sp>
        <p:nvSpPr>
          <p:cNvPr id="54276" name="Rectangle 4"/>
          <p:cNvSpPr>
            <a:spLocks noGrp="1" noChangeArrowheads="1"/>
          </p:cNvSpPr>
          <p:nvPr>
            <p:ph type="ftr" sz="quarter" idx="2"/>
          </p:nvPr>
        </p:nvSpPr>
        <p:spPr bwMode="auto">
          <a:xfrm>
            <a:off x="0" y="8831263"/>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defTabSz="923186" eaLnBrk="0" hangingPunct="0">
              <a:defRPr sz="1200"/>
            </a:lvl1pPr>
          </a:lstStyle>
          <a:p>
            <a:pPr>
              <a:defRPr/>
            </a:pPr>
            <a:endParaRPr lang="en-US"/>
          </a:p>
        </p:txBody>
      </p:sp>
      <p:sp>
        <p:nvSpPr>
          <p:cNvPr id="54277" name="Rectangle 5"/>
          <p:cNvSpPr>
            <a:spLocks noGrp="1" noChangeArrowheads="1"/>
          </p:cNvSpPr>
          <p:nvPr>
            <p:ph type="sldNum" sz="quarter" idx="3"/>
          </p:nvPr>
        </p:nvSpPr>
        <p:spPr bwMode="auto">
          <a:xfrm>
            <a:off x="3884613" y="8831263"/>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defTabSz="923186" eaLnBrk="0" hangingPunct="0">
              <a:defRPr sz="1200"/>
            </a:lvl1pPr>
          </a:lstStyle>
          <a:p>
            <a:pPr>
              <a:defRPr/>
            </a:pPr>
            <a:fld id="{4CFDE0D4-0FD7-448B-8DDC-F0C8F91AF1E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defTabSz="923186" eaLnBrk="0" hangingPunct="0">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defTabSz="923186" eaLnBrk="0" hangingPunct="0">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416425"/>
            <a:ext cx="5486400" cy="418147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defTabSz="923186" eaLnBrk="0" hangingPunct="0">
              <a:defRPr sz="1200"/>
            </a:lvl1pPr>
          </a:lstStyle>
          <a:p>
            <a:pPr>
              <a:defRPr/>
            </a:pPr>
            <a:endParaRPr lang="en-US"/>
          </a:p>
        </p:txBody>
      </p:sp>
      <p:sp>
        <p:nvSpPr>
          <p:cNvPr id="8199" name="Rectangle 7"/>
          <p:cNvSpPr>
            <a:spLocks noGrp="1" noChangeArrowheads="1"/>
          </p:cNvSpPr>
          <p:nvPr>
            <p:ph type="sldNum" sz="quarter" idx="5"/>
          </p:nvPr>
        </p:nvSpPr>
        <p:spPr bwMode="auto">
          <a:xfrm>
            <a:off x="3884613" y="8831263"/>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defTabSz="923186" eaLnBrk="0" hangingPunct="0">
              <a:defRPr sz="1200"/>
            </a:lvl1pPr>
          </a:lstStyle>
          <a:p>
            <a:pPr>
              <a:defRPr/>
            </a:pPr>
            <a:fld id="{828285CF-20C0-4C11-91A5-1BD918E0968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602261D-77B8-4EB3-9908-04291ECA00D2}" type="slidenum">
              <a:rPr lang="en-US" smtClean="0"/>
              <a:pPr/>
              <a:t>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pPr defTabSz="922338"/>
            <a:fld id="{293A08EB-E5BA-42A6-9A4F-F60D444BDB4D}" type="slidenum">
              <a:rPr lang="en-US" smtClean="0"/>
              <a:pPr defTabSz="922338"/>
              <a:t>7</a:t>
            </a:fld>
            <a:endParaRPr 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5C57AB-78B1-4E46-B841-A863D5EFD06B}" type="slidenum">
              <a:rPr lang="en-US" smtClean="0"/>
              <a:pPr>
                <a:defRPr/>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5C57AB-78B1-4E46-B841-A863D5EFD06B}" type="slidenum">
              <a:rPr lang="en-US" smtClean="0"/>
              <a:pPr>
                <a:defRPr/>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5C57AB-78B1-4E46-B841-A863D5EFD06B}" type="slidenum">
              <a:rPr lang="en-US" smtClean="0"/>
              <a:pPr>
                <a:defRPr/>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5C57AB-78B1-4E46-B841-A863D5EFD06B}" type="slidenum">
              <a:rPr lang="en-US" smtClean="0"/>
              <a:pPr>
                <a:defRPr/>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5C57AB-78B1-4E46-B841-A863D5EFD06B}" type="slidenum">
              <a:rPr lang="en-US" smtClean="0"/>
              <a:pPr>
                <a:defRPr/>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7FDE40B-4A57-452A-A912-27A6438A3F91}" type="slidenum">
              <a:rPr lang="en-US"/>
              <a:pPr>
                <a:defRPr/>
              </a:pPr>
              <a:t>‹#›</a:t>
            </a:fld>
            <a:endParaRPr lang="en-US"/>
          </a:p>
        </p:txBody>
      </p:sp>
      <p:sp>
        <p:nvSpPr>
          <p:cNvPr id="4" name="Rectangle 5"/>
          <p:cNvSpPr>
            <a:spLocks noGrp="1" noChangeArrowheads="1"/>
          </p:cNvSpPr>
          <p:nvPr>
            <p:ph type="ftr" sz="quarter" idx="10"/>
          </p:nvPr>
        </p:nvSpPr>
        <p:spPr>
          <a:xfrm>
            <a:off x="533400" y="6324600"/>
            <a:ext cx="5334000" cy="457200"/>
          </a:xfrm>
          <a:ln/>
        </p:spPr>
        <p:txBody>
          <a:bodyPr/>
          <a:lstStyle>
            <a:lvl1pPr>
              <a:defRPr/>
            </a:lvl1pPr>
          </a:lstStyle>
          <a:p>
            <a:pPr>
              <a:defRPr/>
            </a:pPr>
            <a:r>
              <a:rPr lang="en-US" dirty="0" smtClean="0"/>
              <a:t>2010 Conaway Conference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2010 Conaway Conference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56FFCC1-4096-4454-92C8-C65B1A29408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2010 Conaway Conference</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D9F37D5-3A15-4A64-B099-DFEC891EBE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2010 Conaway Conference</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EDD5382C-B510-46FE-BEAC-CCF5BE25684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2010 Conaway Conference</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4B55B35C-191E-4941-9A6A-958E7D1533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2010 Conaway Conference</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528E9D64-C450-437F-BADB-3DBAD3EA7E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4" name="Picture 9" descr="SlideTitleMaster.jpg"/>
          <p:cNvPicPr>
            <a:picLocks noChangeAspect="1"/>
          </p:cNvPicPr>
          <p:nvPr userDrawn="1"/>
        </p:nvPicPr>
        <p:blipFill>
          <a:blip r:embed="rId2" cstate="print"/>
          <a:srcRect/>
          <a:stretch>
            <a:fillRect/>
          </a:stretch>
        </p:blipFill>
        <p:spPr bwMode="auto">
          <a:xfrm>
            <a:off x="1588" y="0"/>
            <a:ext cx="9140825" cy="6858000"/>
          </a:xfrm>
          <a:prstGeom prst="rect">
            <a:avLst/>
          </a:prstGeom>
          <a:noFill/>
          <a:ln w="9525">
            <a:noFill/>
            <a:miter lim="800000"/>
            <a:headEnd/>
            <a:tailEnd/>
          </a:ln>
        </p:spPr>
      </p:pic>
      <p:sp>
        <p:nvSpPr>
          <p:cNvPr id="5" name="Rectangle 4"/>
          <p:cNvSpPr/>
          <p:nvPr userDrawn="1"/>
        </p:nvSpPr>
        <p:spPr>
          <a:xfrm>
            <a:off x="304800" y="4876800"/>
            <a:ext cx="8610600" cy="1676400"/>
          </a:xfrm>
          <a:prstGeom prst="rect">
            <a:avLst/>
          </a:prstGeom>
          <a:solidFill>
            <a:srgbClr val="0D80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762000" y="4876801"/>
            <a:ext cx="7772400" cy="838200"/>
          </a:xfrm>
        </p:spPr>
        <p:txBody>
          <a:bodyPr/>
          <a:lstStyle/>
          <a:p>
            <a:r>
              <a:rPr lang="en-US" dirty="0" smtClean="0"/>
              <a:t>Click to edit Master title style</a:t>
            </a:r>
            <a:endParaRPr lang="en-US" dirty="0"/>
          </a:p>
        </p:txBody>
      </p:sp>
      <p:sp>
        <p:nvSpPr>
          <p:cNvPr id="7" name="Subtitle 2"/>
          <p:cNvSpPr>
            <a:spLocks noGrp="1"/>
          </p:cNvSpPr>
          <p:nvPr>
            <p:ph type="subTitle" idx="1"/>
          </p:nvPr>
        </p:nvSpPr>
        <p:spPr>
          <a:xfrm>
            <a:off x="762000" y="5715000"/>
            <a:ext cx="7772400" cy="762000"/>
          </a:xfrm>
        </p:spPr>
        <p:txBody>
          <a:bodyPr rtlCol="0">
            <a:normAutofit/>
          </a:bodyPr>
          <a:lstStyle>
            <a:lvl1pPr algn="ctr">
              <a:defRPr sz="2800">
                <a:latin typeface="+mj-lt"/>
              </a:defRPr>
            </a:lvl1pPr>
          </a:lstStyle>
          <a:p>
            <a:r>
              <a:rPr lang="en-US" dirty="0" smtClean="0"/>
              <a:t>Click to edit Master subtitle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D804E"/>
        </a:solidFill>
        <a:effectLst/>
      </p:bgPr>
    </p:bg>
    <p:spTree>
      <p:nvGrpSpPr>
        <p:cNvPr id="1" name=""/>
        <p:cNvGrpSpPr/>
        <p:nvPr/>
      </p:nvGrpSpPr>
      <p:grpSpPr>
        <a:xfrm>
          <a:off x="0" y="0"/>
          <a:ext cx="0" cy="0"/>
          <a:chOff x="0" y="0"/>
          <a:chExt cx="0" cy="0"/>
        </a:xfrm>
      </p:grpSpPr>
      <p:pic>
        <p:nvPicPr>
          <p:cNvPr id="1026" name="Picture 7" descr="ODOT Text Slide Footer"/>
          <p:cNvPicPr>
            <a:picLocks noChangeAspect="1" noChangeArrowheads="1"/>
          </p:cNvPicPr>
          <p:nvPr/>
        </p:nvPicPr>
        <p:blipFill>
          <a:blip r:embed="rId9" cstate="print"/>
          <a:srcRect/>
          <a:stretch>
            <a:fillRect/>
          </a:stretch>
        </p:blipFill>
        <p:spPr bwMode="auto">
          <a:xfrm>
            <a:off x="0" y="6172200"/>
            <a:ext cx="9144000" cy="57943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685800" y="6324600"/>
            <a:ext cx="533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00">
                <a:latin typeface="+mn-lt"/>
              </a:defRPr>
            </a:lvl1pPr>
          </a:lstStyle>
          <a:p>
            <a:pPr>
              <a:defRPr/>
            </a:pPr>
            <a:r>
              <a:rPr lang="en-US" smtClean="0"/>
              <a:t>2010 Conaway Conference</a:t>
            </a:r>
            <a:endParaRPr lang="en-US"/>
          </a:p>
        </p:txBody>
      </p:sp>
      <p:sp>
        <p:nvSpPr>
          <p:cNvPr id="1030" name="Rectangle 6"/>
          <p:cNvSpPr>
            <a:spLocks noGrp="1" noChangeArrowheads="1"/>
          </p:cNvSpPr>
          <p:nvPr>
            <p:ph type="sldNum" sz="quarter" idx="4"/>
          </p:nvPr>
        </p:nvSpPr>
        <p:spPr bwMode="auto">
          <a:xfrm>
            <a:off x="8077200" y="6324600"/>
            <a:ext cx="53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pPr>
              <a:defRPr/>
            </a:pPr>
            <a:fld id="{BA41AD7D-A92C-4F94-A312-56E33CBAF5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Georgia" pitchFamily="18" charset="0"/>
        </a:defRPr>
      </a:lvl2pPr>
      <a:lvl3pPr algn="ctr" rtl="0" eaLnBrk="0" fontAlgn="base" hangingPunct="0">
        <a:spcBef>
          <a:spcPct val="0"/>
        </a:spcBef>
        <a:spcAft>
          <a:spcPct val="0"/>
        </a:spcAft>
        <a:defRPr sz="4400">
          <a:solidFill>
            <a:schemeClr val="bg1"/>
          </a:solidFill>
          <a:latin typeface="Georgia" pitchFamily="18" charset="0"/>
        </a:defRPr>
      </a:lvl3pPr>
      <a:lvl4pPr algn="ctr" rtl="0" eaLnBrk="0" fontAlgn="base" hangingPunct="0">
        <a:spcBef>
          <a:spcPct val="0"/>
        </a:spcBef>
        <a:spcAft>
          <a:spcPct val="0"/>
        </a:spcAft>
        <a:defRPr sz="4400">
          <a:solidFill>
            <a:schemeClr val="bg1"/>
          </a:solidFill>
          <a:latin typeface="Georgia" pitchFamily="18" charset="0"/>
        </a:defRPr>
      </a:lvl4pPr>
      <a:lvl5pPr algn="ctr" rtl="0" eaLnBrk="0" fontAlgn="base" hangingPunct="0">
        <a:spcBef>
          <a:spcPct val="0"/>
        </a:spcBef>
        <a:spcAft>
          <a:spcPct val="0"/>
        </a:spcAft>
        <a:defRPr sz="4400">
          <a:solidFill>
            <a:schemeClr val="bg1"/>
          </a:solidFill>
          <a:latin typeface="Georgia" pitchFamily="18" charset="0"/>
        </a:defRPr>
      </a:lvl5pPr>
      <a:lvl6pPr marL="457200" algn="ctr" rtl="0" eaLnBrk="1" fontAlgn="base" hangingPunct="1">
        <a:spcBef>
          <a:spcPct val="0"/>
        </a:spcBef>
        <a:spcAft>
          <a:spcPct val="0"/>
        </a:spcAft>
        <a:defRPr sz="4400">
          <a:solidFill>
            <a:schemeClr val="bg1"/>
          </a:solidFill>
          <a:latin typeface="Georgia" pitchFamily="18" charset="0"/>
        </a:defRPr>
      </a:lvl6pPr>
      <a:lvl7pPr marL="914400" algn="ctr" rtl="0" eaLnBrk="1" fontAlgn="base" hangingPunct="1">
        <a:spcBef>
          <a:spcPct val="0"/>
        </a:spcBef>
        <a:spcAft>
          <a:spcPct val="0"/>
        </a:spcAft>
        <a:defRPr sz="4400">
          <a:solidFill>
            <a:schemeClr val="bg1"/>
          </a:solidFill>
          <a:latin typeface="Georgia" pitchFamily="18" charset="0"/>
        </a:defRPr>
      </a:lvl7pPr>
      <a:lvl8pPr marL="1371600" algn="ctr" rtl="0" eaLnBrk="1" fontAlgn="base" hangingPunct="1">
        <a:spcBef>
          <a:spcPct val="0"/>
        </a:spcBef>
        <a:spcAft>
          <a:spcPct val="0"/>
        </a:spcAft>
        <a:defRPr sz="4400">
          <a:solidFill>
            <a:schemeClr val="bg1"/>
          </a:solidFill>
          <a:latin typeface="Georgia" pitchFamily="18" charset="0"/>
        </a:defRPr>
      </a:lvl8pPr>
      <a:lvl9pPr marL="1828800" algn="ctr" rtl="0" eaLnBrk="1" fontAlgn="base" hangingPunct="1">
        <a:spcBef>
          <a:spcPct val="0"/>
        </a:spcBef>
        <a:spcAft>
          <a:spcPct val="0"/>
        </a:spcAft>
        <a:defRPr sz="4400">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hyperlink" Target="http://www.lanesfordrains.co.uk/images/waste-management/waste-management-1.gi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8.gif"/></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4876800"/>
            <a:ext cx="7772400" cy="1219200"/>
          </a:xfrm>
        </p:spPr>
        <p:txBody>
          <a:bodyPr/>
          <a:lstStyle/>
          <a:p>
            <a:pPr eaLnBrk="1" hangingPunct="1"/>
            <a:r>
              <a:rPr lang="en-US" sz="4800" dirty="0" smtClean="0"/>
              <a:t>Bridge Deck Rehabilitation</a:t>
            </a:r>
          </a:p>
        </p:txBody>
      </p:sp>
      <p:sp>
        <p:nvSpPr>
          <p:cNvPr id="3075" name="Rectangle 3"/>
          <p:cNvSpPr>
            <a:spLocks noGrp="1" noChangeArrowheads="1"/>
          </p:cNvSpPr>
          <p:nvPr>
            <p:ph type="subTitle" idx="1"/>
          </p:nvPr>
        </p:nvSpPr>
        <p:spPr>
          <a:xfrm>
            <a:off x="762000" y="6019800"/>
            <a:ext cx="7772400" cy="457200"/>
          </a:xfrm>
        </p:spPr>
        <p:txBody>
          <a:bodyPr>
            <a:normAutofit fontScale="92500" lnSpcReduction="10000"/>
          </a:bodyPr>
          <a:lstStyle/>
          <a:p>
            <a:pPr eaLnBrk="1" hangingPunct="1">
              <a:buFontTx/>
              <a:buNone/>
              <a:defRPr/>
            </a:pPr>
            <a:r>
              <a:rPr lang="en-US" dirty="0" smtClean="0"/>
              <a:t>Division of Construction Management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Issues</a:t>
            </a:r>
            <a:endParaRPr lang="en-US" dirty="0"/>
          </a:p>
        </p:txBody>
      </p:sp>
      <p:sp>
        <p:nvSpPr>
          <p:cNvPr id="3" name="Content Placeholder 2"/>
          <p:cNvSpPr>
            <a:spLocks noGrp="1"/>
          </p:cNvSpPr>
          <p:nvPr>
            <p:ph idx="1"/>
          </p:nvPr>
        </p:nvSpPr>
        <p:spPr>
          <a:xfrm>
            <a:off x="685800" y="1676400"/>
            <a:ext cx="7772400" cy="4114800"/>
          </a:xfrm>
        </p:spPr>
        <p:txBody>
          <a:bodyPr/>
          <a:lstStyle/>
          <a:p>
            <a:r>
              <a:rPr lang="en-US" b="1" u="sng" dirty="0" smtClean="0">
                <a:solidFill>
                  <a:schemeClr val="tx2"/>
                </a:solidFill>
              </a:rPr>
              <a:t>Storm Water Run off</a:t>
            </a:r>
          </a:p>
          <a:p>
            <a:pPr lvl="1"/>
            <a:r>
              <a:rPr lang="en-US" dirty="0" smtClean="0"/>
              <a:t>Storm water runoff is generated when precipitation from rain and snowmelt events flows over land or impervious surfaces and does not percolate into the ground.</a:t>
            </a:r>
            <a:endParaRPr lang="en-US" dirty="0" smtClean="0">
              <a:solidFill>
                <a:schemeClr val="tx2"/>
              </a:solidFill>
            </a:endParaRPr>
          </a:p>
        </p:txBody>
      </p:sp>
      <p:pic>
        <p:nvPicPr>
          <p:cNvPr id="4098" name="Picture 2" descr="W:\ExtDrive\Presentations\Photos\rain.jpg"/>
          <p:cNvPicPr>
            <a:picLocks noChangeAspect="1" noChangeArrowheads="1"/>
          </p:cNvPicPr>
          <p:nvPr/>
        </p:nvPicPr>
        <p:blipFill>
          <a:blip r:embed="rId2" cstate="print"/>
          <a:srcRect/>
          <a:stretch>
            <a:fillRect/>
          </a:stretch>
        </p:blipFill>
        <p:spPr bwMode="auto">
          <a:xfrm>
            <a:off x="381000" y="4648200"/>
            <a:ext cx="8153400" cy="154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ExtDrive\Presentations\Harry Ks Hydro photos\IMG_6076.JPG"/>
          <p:cNvPicPr>
            <a:picLocks noChangeAspect="1" noChangeArrowheads="1"/>
          </p:cNvPicPr>
          <p:nvPr/>
        </p:nvPicPr>
        <p:blipFill>
          <a:blip r:embed="rId3" cstate="print"/>
          <a:srcRect/>
          <a:stretch>
            <a:fillRect/>
          </a:stretch>
        </p:blipFill>
        <p:spPr bwMode="auto">
          <a:xfrm>
            <a:off x="0" y="0"/>
            <a:ext cx="9144000" cy="6172200"/>
          </a:xfrm>
          <a:prstGeom prst="rect">
            <a:avLst/>
          </a:prstGeom>
          <a:solidFill>
            <a:schemeClr val="bg2">
              <a:lumMod val="60000"/>
              <a:lumOff val="40000"/>
            </a:schemeClr>
          </a:solidFill>
        </p:spPr>
      </p:pic>
      <p:sp>
        <p:nvSpPr>
          <p:cNvPr id="5" name="Title 4"/>
          <p:cNvSpPr>
            <a:spLocks noGrp="1"/>
          </p:cNvSpPr>
          <p:nvPr>
            <p:ph type="title"/>
          </p:nvPr>
        </p:nvSpPr>
        <p:spPr>
          <a:xfrm>
            <a:off x="685800" y="0"/>
            <a:ext cx="7772400" cy="1143000"/>
          </a:xfrm>
        </p:spPr>
        <p:txBody>
          <a:bodyPr/>
          <a:lstStyle/>
          <a:p>
            <a:r>
              <a:rPr lang="en-US" dirty="0" smtClean="0"/>
              <a:t>Regulatory Issues</a:t>
            </a:r>
            <a:endParaRPr lang="en-US" dirty="0"/>
          </a:p>
        </p:txBody>
      </p:sp>
      <p:sp>
        <p:nvSpPr>
          <p:cNvPr id="8" name="Rectangle 7"/>
          <p:cNvSpPr/>
          <p:nvPr/>
        </p:nvSpPr>
        <p:spPr>
          <a:xfrm>
            <a:off x="838200" y="2895600"/>
            <a:ext cx="3657600" cy="1524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200" y="2362200"/>
            <a:ext cx="7543800"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685800" y="2286000"/>
            <a:ext cx="7772400" cy="2514600"/>
          </a:xfrm>
        </p:spPr>
        <p:txBody>
          <a:bodyPr/>
          <a:lstStyle/>
          <a:p>
            <a:r>
              <a:rPr lang="en-US" b="1" u="sng" dirty="0" smtClean="0">
                <a:solidFill>
                  <a:schemeClr val="tx2"/>
                </a:solidFill>
              </a:rPr>
              <a:t>Process waste water</a:t>
            </a:r>
          </a:p>
          <a:p>
            <a:pPr lvl="1"/>
            <a:r>
              <a:rPr lang="en-US" dirty="0" smtClean="0"/>
              <a:t>Water that comes in contact with any raw material, product, by-product, or waste during any production or industrial process.</a:t>
            </a:r>
          </a:p>
          <a:p>
            <a:pPr lvl="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20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Issues</a:t>
            </a:r>
            <a:endParaRPr lang="en-US" dirty="0"/>
          </a:p>
        </p:txBody>
      </p:sp>
      <p:sp>
        <p:nvSpPr>
          <p:cNvPr id="3" name="Content Placeholder 2"/>
          <p:cNvSpPr>
            <a:spLocks noGrp="1"/>
          </p:cNvSpPr>
          <p:nvPr>
            <p:ph idx="1"/>
          </p:nvPr>
        </p:nvSpPr>
        <p:spPr/>
        <p:txBody>
          <a:bodyPr/>
          <a:lstStyle/>
          <a:p>
            <a:r>
              <a:rPr lang="en-US" b="1" u="sng" dirty="0" smtClean="0">
                <a:solidFill>
                  <a:schemeClr val="tx2"/>
                </a:solidFill>
              </a:rPr>
              <a:t>Clean Water Act of 1977</a:t>
            </a:r>
          </a:p>
          <a:p>
            <a:pPr lvl="1"/>
            <a:r>
              <a:rPr lang="en-US" dirty="0" smtClean="0"/>
              <a:t>Control of discharges are required for all confined discrete conveyances.</a:t>
            </a:r>
            <a:endParaRPr lang="en-US" dirty="0" smtClean="0">
              <a:solidFill>
                <a:schemeClr val="tx2"/>
              </a:solidFill>
            </a:endParaRPr>
          </a:p>
        </p:txBody>
      </p:sp>
      <p:pic>
        <p:nvPicPr>
          <p:cNvPr id="1026" name="Picture 2" descr="W:\ExtDrive\Presentations\Photos\USEPA Logo.jpg"/>
          <p:cNvPicPr>
            <a:picLocks noChangeAspect="1" noChangeArrowheads="1"/>
          </p:cNvPicPr>
          <p:nvPr/>
        </p:nvPicPr>
        <p:blipFill>
          <a:blip r:embed="rId2" cstate="print"/>
          <a:srcRect/>
          <a:stretch>
            <a:fillRect/>
          </a:stretch>
        </p:blipFill>
        <p:spPr bwMode="auto">
          <a:xfrm>
            <a:off x="3200400" y="3505200"/>
            <a:ext cx="2762250" cy="26943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7772400" cy="1143000"/>
          </a:xfrm>
        </p:spPr>
        <p:txBody>
          <a:bodyPr/>
          <a:lstStyle/>
          <a:p>
            <a:r>
              <a:rPr lang="en-US" dirty="0" smtClean="0"/>
              <a:t>Regulatory Issues</a:t>
            </a:r>
            <a:endParaRPr lang="en-US" dirty="0"/>
          </a:p>
        </p:txBody>
      </p:sp>
      <p:sp>
        <p:nvSpPr>
          <p:cNvPr id="3" name="Content Placeholder 2"/>
          <p:cNvSpPr>
            <a:spLocks noGrp="1"/>
          </p:cNvSpPr>
          <p:nvPr>
            <p:ph idx="1"/>
          </p:nvPr>
        </p:nvSpPr>
        <p:spPr>
          <a:xfrm>
            <a:off x="685800" y="1981200"/>
            <a:ext cx="6019800" cy="4114800"/>
          </a:xfrm>
        </p:spPr>
        <p:txBody>
          <a:bodyPr/>
          <a:lstStyle/>
          <a:p>
            <a:r>
              <a:rPr lang="en-US" dirty="0" smtClean="0"/>
              <a:t>May 2009 – A “Contractor ” contacted OEPA/SWDO inquiring about requirements for the disposal of Hydro-demo waste water.</a:t>
            </a:r>
          </a:p>
          <a:p>
            <a:r>
              <a:rPr lang="en-US" dirty="0" smtClean="0">
                <a:solidFill>
                  <a:schemeClr val="bg1"/>
                </a:solidFill>
                <a:latin typeface="+mn-lt"/>
                <a:ea typeface="+mn-ea"/>
                <a:cs typeface="+mn-cs"/>
              </a:rPr>
              <a:t>OEPA…“</a:t>
            </a:r>
            <a:r>
              <a:rPr lang="en-US" i="1" dirty="0" smtClean="0">
                <a:solidFill>
                  <a:schemeClr val="bg1"/>
                </a:solidFill>
                <a:latin typeface="+mn-lt"/>
                <a:ea typeface="+mn-ea"/>
                <a:cs typeface="+mn-cs"/>
              </a:rPr>
              <a:t>This is something I think we will need to look at internally</a:t>
            </a:r>
            <a:r>
              <a:rPr lang="en-US" dirty="0" smtClean="0">
                <a:solidFill>
                  <a:schemeClr val="bg1"/>
                </a:solidFill>
                <a:latin typeface="+mn-lt"/>
                <a:ea typeface="+mn-ea"/>
                <a:cs typeface="+mn-cs"/>
              </a:rPr>
              <a:t>”</a:t>
            </a:r>
            <a:endParaRPr lang="en-US" dirty="0" smtClean="0"/>
          </a:p>
        </p:txBody>
      </p:sp>
      <p:pic>
        <p:nvPicPr>
          <p:cNvPr id="2050" name="Picture 2" descr="W:\ExtDrive\Presentations\Photos\OEPA writing it down.JPG"/>
          <p:cNvPicPr>
            <a:picLocks noChangeAspect="1" noChangeArrowheads="1"/>
          </p:cNvPicPr>
          <p:nvPr/>
        </p:nvPicPr>
        <p:blipFill>
          <a:blip r:embed="rId2" cstate="print"/>
          <a:srcRect t="45000"/>
          <a:stretch>
            <a:fillRect/>
          </a:stretch>
        </p:blipFill>
        <p:spPr bwMode="auto">
          <a:xfrm rot="16200000">
            <a:off x="4832033" y="1860232"/>
            <a:ext cx="6172202" cy="24517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8600"/>
            <a:ext cx="7772400" cy="914400"/>
          </a:xfrm>
        </p:spPr>
        <p:txBody>
          <a:bodyPr/>
          <a:lstStyle/>
          <a:p>
            <a:r>
              <a:rPr lang="en-US" dirty="0" smtClean="0"/>
              <a:t>Regulatory Issues</a:t>
            </a:r>
            <a:endParaRPr lang="en-US" dirty="0"/>
          </a:p>
        </p:txBody>
      </p:sp>
      <p:sp>
        <p:nvSpPr>
          <p:cNvPr id="6" name="Content Placeholder 5"/>
          <p:cNvSpPr>
            <a:spLocks noGrp="1"/>
          </p:cNvSpPr>
          <p:nvPr>
            <p:ph idx="1"/>
          </p:nvPr>
        </p:nvSpPr>
        <p:spPr>
          <a:xfrm>
            <a:off x="685800" y="1143000"/>
            <a:ext cx="7772400" cy="4114800"/>
          </a:xfrm>
        </p:spPr>
        <p:txBody>
          <a:bodyPr/>
          <a:lstStyle/>
          <a:p>
            <a:r>
              <a:rPr lang="en-US" dirty="0" smtClean="0"/>
              <a:t>August 19, 2009 MS4 Notice of Violation;</a:t>
            </a:r>
          </a:p>
          <a:p>
            <a:pPr lvl="1"/>
            <a:r>
              <a:rPr lang="en-US" dirty="0" smtClean="0"/>
              <a:t>ODOT Contractor was “</a:t>
            </a:r>
            <a:r>
              <a:rPr lang="en-US" i="1" dirty="0" smtClean="0"/>
              <a:t>Discharging cement slurry, sand and gravel to a storm sewer</a:t>
            </a:r>
            <a:r>
              <a:rPr lang="en-US" dirty="0" smtClean="0"/>
              <a:t>”</a:t>
            </a:r>
          </a:p>
          <a:p>
            <a:r>
              <a:rPr lang="en-US" dirty="0" smtClean="0"/>
              <a:t>Upon notice the contractor modified his operation and started hauling the waste water for off site disposal.</a:t>
            </a:r>
          </a:p>
          <a:p>
            <a:r>
              <a:rPr lang="en-US" dirty="0" smtClean="0"/>
              <a:t>September 3, 2009 OEPA asks for manifests for proof of disposal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Regulatory Issues</a:t>
            </a:r>
            <a:endParaRPr lang="en-US" dirty="0"/>
          </a:p>
        </p:txBody>
      </p:sp>
      <p:sp>
        <p:nvSpPr>
          <p:cNvPr id="3" name="Content Placeholder 2"/>
          <p:cNvSpPr>
            <a:spLocks noGrp="1"/>
          </p:cNvSpPr>
          <p:nvPr>
            <p:ph idx="1"/>
          </p:nvPr>
        </p:nvSpPr>
        <p:spPr>
          <a:xfrm>
            <a:off x="609600" y="1676400"/>
            <a:ext cx="7772400" cy="4114800"/>
          </a:xfrm>
        </p:spPr>
        <p:txBody>
          <a:bodyPr/>
          <a:lstStyle/>
          <a:p>
            <a:r>
              <a:rPr lang="en-US" dirty="0" smtClean="0"/>
              <a:t>September 15, 2009 - An Environmental Watchdog group notifies OEPA of wastewater discharges in </a:t>
            </a:r>
            <a:r>
              <a:rPr lang="en-US" i="1" dirty="0" smtClean="0"/>
              <a:t>“clear violation of the law”</a:t>
            </a:r>
          </a:p>
        </p:txBody>
      </p:sp>
      <p:pic>
        <p:nvPicPr>
          <p:cNvPr id="16385" name="Picture 1" descr="W:\ExtDrive\Presentations\Photos\LAW stamp.jpg"/>
          <p:cNvPicPr>
            <a:picLocks noChangeAspect="1" noChangeArrowheads="1"/>
          </p:cNvPicPr>
          <p:nvPr/>
        </p:nvPicPr>
        <p:blipFill>
          <a:blip r:embed="rId2" cstate="print"/>
          <a:srcRect/>
          <a:stretch>
            <a:fillRect/>
          </a:stretch>
        </p:blipFill>
        <p:spPr bwMode="auto">
          <a:xfrm>
            <a:off x="2514600" y="3733800"/>
            <a:ext cx="38862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85"/>
                                        </p:tgtEl>
                                        <p:attrNameLst>
                                          <p:attrName>style.visibility</p:attrName>
                                        </p:attrNameLst>
                                      </p:cBhvr>
                                      <p:to>
                                        <p:strVal val="visible"/>
                                      </p:to>
                                    </p:set>
                                    <p:animEffect transition="in" filter="fade">
                                      <p:cBhvr>
                                        <p:cTn id="13" dur="20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Regulatory Issues</a:t>
            </a:r>
            <a:endParaRPr lang="en-US" dirty="0"/>
          </a:p>
        </p:txBody>
      </p:sp>
      <p:sp>
        <p:nvSpPr>
          <p:cNvPr id="3" name="Content Placeholder 2"/>
          <p:cNvSpPr>
            <a:spLocks noGrp="1"/>
          </p:cNvSpPr>
          <p:nvPr>
            <p:ph idx="1"/>
          </p:nvPr>
        </p:nvSpPr>
        <p:spPr>
          <a:xfrm>
            <a:off x="609600" y="1676400"/>
            <a:ext cx="7772400" cy="4114800"/>
          </a:xfrm>
        </p:spPr>
        <p:txBody>
          <a:bodyPr/>
          <a:lstStyle/>
          <a:p>
            <a:r>
              <a:rPr lang="en-US" dirty="0" smtClean="0"/>
              <a:t>September 22, 2009 - OEPA samples an active hydro operation and finds the wastewater hazardous by characteristic (at or above pH 12.5)</a:t>
            </a:r>
            <a:endParaRPr lang="en-US" dirty="0"/>
          </a:p>
        </p:txBody>
      </p:sp>
      <p:pic>
        <p:nvPicPr>
          <p:cNvPr id="4" name="Picture 3" descr="corrosive placard.gif"/>
          <p:cNvPicPr>
            <a:picLocks noChangeAspect="1"/>
          </p:cNvPicPr>
          <p:nvPr/>
        </p:nvPicPr>
        <p:blipFill>
          <a:blip r:embed="rId2" cstate="print"/>
          <a:stretch>
            <a:fillRect/>
          </a:stretch>
        </p:blipFill>
        <p:spPr>
          <a:xfrm>
            <a:off x="3048000" y="4038600"/>
            <a:ext cx="2057400" cy="1752600"/>
          </a:xfrm>
          <a:prstGeom prst="rect">
            <a:avLst/>
          </a:prstGeom>
          <a:noFill/>
          <a:ln>
            <a:noFill/>
          </a:ln>
        </p:spPr>
      </p:pic>
      <p:pic>
        <p:nvPicPr>
          <p:cNvPr id="30724" name="Picture 4" descr="http://www.eagleih.com/haz1.jpg"/>
          <p:cNvPicPr>
            <a:picLocks noChangeAspect="1" noChangeArrowheads="1"/>
          </p:cNvPicPr>
          <p:nvPr/>
        </p:nvPicPr>
        <p:blipFill>
          <a:blip r:embed="rId3" cstate="print"/>
          <a:srcRect/>
          <a:stretch>
            <a:fillRect/>
          </a:stretch>
        </p:blipFill>
        <p:spPr bwMode="auto">
          <a:xfrm>
            <a:off x="838200" y="4038600"/>
            <a:ext cx="1765300" cy="1752832"/>
          </a:xfrm>
          <a:prstGeom prst="rect">
            <a:avLst/>
          </a:prstGeom>
          <a:noFill/>
        </p:spPr>
      </p:pic>
      <p:pic>
        <p:nvPicPr>
          <p:cNvPr id="30726" name="Picture 6" descr="See full size image">
            <a:hlinkClick r:id="rId4"/>
          </p:cNvPr>
          <p:cNvPicPr>
            <a:picLocks noChangeAspect="1" noChangeArrowheads="1"/>
          </p:cNvPicPr>
          <p:nvPr/>
        </p:nvPicPr>
        <p:blipFill>
          <a:blip r:embed="rId5" cstate="print"/>
          <a:srcRect/>
          <a:stretch>
            <a:fillRect/>
          </a:stretch>
        </p:blipFill>
        <p:spPr bwMode="auto">
          <a:xfrm>
            <a:off x="5486399" y="4038600"/>
            <a:ext cx="2159643"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26"/>
                                        </p:tgtEl>
                                        <p:attrNameLst>
                                          <p:attrName>style.visibility</p:attrName>
                                        </p:attrNameLst>
                                      </p:cBhvr>
                                      <p:to>
                                        <p:strVal val="visible"/>
                                      </p:to>
                                    </p:set>
                                    <p:animEffect transition="in" filter="fade">
                                      <p:cBhvr>
                                        <p:cTn id="13" dur="2000"/>
                                        <p:tgtEl>
                                          <p:spTgt spid="3072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30724"/>
                                        </p:tgtEl>
                                        <p:attrNameLst>
                                          <p:attrName>style.visibility</p:attrName>
                                        </p:attrNameLst>
                                      </p:cBhvr>
                                      <p:to>
                                        <p:strVal val="visible"/>
                                      </p:to>
                                    </p:set>
                                    <p:animEffect transition="in" filter="fade">
                                      <p:cBhvr>
                                        <p:cTn id="19"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4BD5AFBA-F967-4C4C-BE54-0434FBD682E2}" type="slidenum">
              <a:rPr lang="en-US" smtClean="0"/>
              <a:pPr>
                <a:defRPr/>
              </a:pPr>
              <a:t>17</a:t>
            </a:fld>
            <a:endParaRPr lang="en-US"/>
          </a:p>
        </p:txBody>
      </p:sp>
      <p:pic>
        <p:nvPicPr>
          <p:cNvPr id="1026" name="Picture 2" descr="W:\ExtDrive\Presentations\Harry Ks Hydro photos\discharge at end dam.JPG"/>
          <p:cNvPicPr>
            <a:picLocks noChangeAspect="1" noChangeArrowheads="1"/>
          </p:cNvPicPr>
          <p:nvPr/>
        </p:nvPicPr>
        <p:blipFill>
          <a:blip r:embed="rId3" cstate="print"/>
          <a:srcRect/>
          <a:stretch>
            <a:fillRect/>
          </a:stretch>
        </p:blipFill>
        <p:spPr bwMode="auto">
          <a:xfrm>
            <a:off x="533400" y="228600"/>
            <a:ext cx="8001000" cy="6000139"/>
          </a:xfrm>
          <a:prstGeom prst="rect">
            <a:avLst/>
          </a:prstGeom>
          <a:noFill/>
        </p:spPr>
      </p:pic>
      <p:pic>
        <p:nvPicPr>
          <p:cNvPr id="5" name="Picture 1" descr="W:\ExtDrive\Presentations\Photos\ohioepa_transparent_2in.gif"/>
          <p:cNvPicPr>
            <a:picLocks noChangeAspect="1" noChangeArrowheads="1"/>
          </p:cNvPicPr>
          <p:nvPr/>
        </p:nvPicPr>
        <p:blipFill>
          <a:blip r:embed="rId4" cstate="print"/>
          <a:srcRect/>
          <a:stretch>
            <a:fillRect/>
          </a:stretch>
        </p:blipFill>
        <p:spPr bwMode="auto">
          <a:xfrm>
            <a:off x="5105400" y="381000"/>
            <a:ext cx="2327564" cy="533400"/>
          </a:xfrm>
          <a:prstGeom prst="rect">
            <a:avLst/>
          </a:prstGeom>
          <a:noFill/>
        </p:spPr>
      </p:pic>
      <p:sp>
        <p:nvSpPr>
          <p:cNvPr id="6" name="Rectangle 5"/>
          <p:cNvSpPr/>
          <p:nvPr/>
        </p:nvSpPr>
        <p:spPr>
          <a:xfrm>
            <a:off x="4724400" y="3429000"/>
            <a:ext cx="3200400" cy="228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0"/>
          </p:nvPr>
        </p:nvSpPr>
        <p:spPr/>
        <p:txBody>
          <a:bodyPr/>
          <a:lstStyle/>
          <a:p>
            <a:pPr>
              <a:defRPr/>
            </a:pPr>
            <a:r>
              <a:rPr lang="en-US" smtClean="0"/>
              <a:t>2010 Conaway Conference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772400" cy="1143000"/>
          </a:xfrm>
        </p:spPr>
        <p:txBody>
          <a:bodyPr/>
          <a:lstStyle/>
          <a:p>
            <a:r>
              <a:rPr lang="en-US" dirty="0" smtClean="0"/>
              <a:t>Regulatory Issues</a:t>
            </a:r>
            <a:endParaRPr lang="en-US" dirty="0"/>
          </a:p>
        </p:txBody>
      </p:sp>
      <p:sp>
        <p:nvSpPr>
          <p:cNvPr id="3" name="Content Placeholder 2"/>
          <p:cNvSpPr>
            <a:spLocks noGrp="1"/>
          </p:cNvSpPr>
          <p:nvPr>
            <p:ph idx="1"/>
          </p:nvPr>
        </p:nvSpPr>
        <p:spPr>
          <a:xfrm>
            <a:off x="304800" y="1524000"/>
            <a:ext cx="5867400" cy="4114800"/>
          </a:xfrm>
        </p:spPr>
        <p:txBody>
          <a:bodyPr/>
          <a:lstStyle/>
          <a:p>
            <a:r>
              <a:rPr lang="en-US" dirty="0" smtClean="0"/>
              <a:t>Contain collect characterize… requirement implemented on all projects with hydro demolition</a:t>
            </a:r>
          </a:p>
          <a:p>
            <a:endParaRPr lang="en-US" dirty="0" smtClean="0"/>
          </a:p>
          <a:p>
            <a:r>
              <a:rPr lang="en-US" dirty="0" smtClean="0"/>
              <a:t>ODOT &amp; OEPA Negotiate a regulatory platform to allow on site land application as a method of disposal</a:t>
            </a:r>
            <a:endParaRPr lang="en-US" dirty="0"/>
          </a:p>
        </p:txBody>
      </p:sp>
      <p:pic>
        <p:nvPicPr>
          <p:cNvPr id="14337" name="Picture 1" descr="W:\ExtDrive\Presentations\Photos\lab_testing.jpg"/>
          <p:cNvPicPr>
            <a:picLocks noChangeAspect="1" noChangeArrowheads="1"/>
          </p:cNvPicPr>
          <p:nvPr/>
        </p:nvPicPr>
        <p:blipFill>
          <a:blip r:embed="rId3" cstate="print"/>
          <a:srcRect/>
          <a:stretch>
            <a:fillRect/>
          </a:stretch>
        </p:blipFill>
        <p:spPr bwMode="auto">
          <a:xfrm>
            <a:off x="6606910" y="1371600"/>
            <a:ext cx="2537090"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337"/>
                                        </p:tgtEl>
                                        <p:attrNameLst>
                                          <p:attrName>style.visibility</p:attrName>
                                        </p:attrNameLst>
                                      </p:cBhvr>
                                      <p:to>
                                        <p:strVal val="visible"/>
                                      </p:to>
                                    </p:set>
                                    <p:animEffect transition="in" filter="fade">
                                      <p:cBhvr>
                                        <p:cTn id="22" dur="2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lstStyle/>
          <a:p>
            <a:r>
              <a:rPr lang="en-US" dirty="0" smtClean="0"/>
              <a:t>Regulatory Issues</a:t>
            </a:r>
            <a:endParaRPr lang="en-US" dirty="0"/>
          </a:p>
        </p:txBody>
      </p:sp>
      <p:sp>
        <p:nvSpPr>
          <p:cNvPr id="3" name="Content Placeholder 2"/>
          <p:cNvSpPr>
            <a:spLocks noGrp="1"/>
          </p:cNvSpPr>
          <p:nvPr>
            <p:ph idx="1"/>
          </p:nvPr>
        </p:nvSpPr>
        <p:spPr>
          <a:xfrm>
            <a:off x="609600" y="1600200"/>
            <a:ext cx="7772400" cy="4648200"/>
          </a:xfrm>
        </p:spPr>
        <p:txBody>
          <a:bodyPr/>
          <a:lstStyle/>
          <a:p>
            <a:r>
              <a:rPr lang="en-US" dirty="0" smtClean="0"/>
              <a:t>Disposal options</a:t>
            </a:r>
          </a:p>
          <a:p>
            <a:pPr lvl="1"/>
            <a:r>
              <a:rPr lang="en-US" dirty="0" smtClean="0"/>
              <a:t>Recycle -  deliver the waste to a facility that has a use for the material</a:t>
            </a:r>
          </a:p>
          <a:p>
            <a:pPr lvl="1"/>
            <a:r>
              <a:rPr lang="en-US" dirty="0" smtClean="0"/>
              <a:t>NPDES permitted treatment facility (POTW)</a:t>
            </a:r>
          </a:p>
          <a:p>
            <a:pPr lvl="1"/>
            <a:r>
              <a:rPr lang="en-US" dirty="0" smtClean="0"/>
              <a:t>Land Application </a:t>
            </a:r>
            <a:r>
              <a:rPr lang="en-US" i="1" dirty="0" smtClean="0">
                <a:solidFill>
                  <a:srgbClr val="FFFF00"/>
                </a:solidFill>
              </a:rPr>
              <a:t>Permit to Install</a:t>
            </a:r>
          </a:p>
          <a:p>
            <a:pPr lvl="2"/>
            <a:r>
              <a:rPr lang="en-US" dirty="0" smtClean="0"/>
              <a:t>Contractor files an NOI and performs the work compliant with the Permit to Install</a:t>
            </a:r>
          </a:p>
          <a:p>
            <a:pPr lvl="2"/>
            <a:r>
              <a:rPr lang="en-US" dirty="0" smtClean="0"/>
              <a:t>Disposal by land application on area designated  in the plans</a:t>
            </a:r>
          </a:p>
          <a:p>
            <a:pPr lvl="2">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685800" y="-76200"/>
            <a:ext cx="6248400" cy="838200"/>
          </a:xfrm>
        </p:spPr>
        <p:txBody>
          <a:bodyPr/>
          <a:lstStyle/>
          <a:p>
            <a:r>
              <a:rPr lang="en-US" sz="3600" dirty="0" smtClean="0"/>
              <a:t>Deck Repair Options </a:t>
            </a:r>
          </a:p>
        </p:txBody>
      </p:sp>
      <p:sp>
        <p:nvSpPr>
          <p:cNvPr id="2051" name="Content Placeholder 2"/>
          <p:cNvSpPr>
            <a:spLocks noGrp="1"/>
          </p:cNvSpPr>
          <p:nvPr>
            <p:ph idx="1"/>
          </p:nvPr>
        </p:nvSpPr>
        <p:spPr>
          <a:xfrm>
            <a:off x="0" y="685800"/>
            <a:ext cx="6781800" cy="5410200"/>
          </a:xfrm>
        </p:spPr>
        <p:txBody>
          <a:bodyPr/>
          <a:lstStyle/>
          <a:p>
            <a:r>
              <a:rPr lang="en-US" sz="2800" dirty="0" smtClean="0"/>
              <a:t>1)  Do-Nothing, keep monitoring condition</a:t>
            </a:r>
          </a:p>
          <a:p>
            <a:r>
              <a:rPr lang="en-US" sz="2800" dirty="0" smtClean="0"/>
              <a:t>2) Patch, Hot A.C. crack sealing</a:t>
            </a:r>
          </a:p>
          <a:p>
            <a:r>
              <a:rPr lang="en-US" sz="2800" dirty="0" smtClean="0"/>
              <a:t>3) Seal deck with High Molecular Weight </a:t>
            </a:r>
            <a:r>
              <a:rPr lang="en-US" sz="2800" dirty="0" err="1" smtClean="0"/>
              <a:t>Methacrylate</a:t>
            </a:r>
            <a:r>
              <a:rPr lang="en-US" sz="2800" dirty="0" smtClean="0"/>
              <a:t>, Soluble Reactive Silicate, Gravity Fed Resin, etc.</a:t>
            </a:r>
          </a:p>
          <a:p>
            <a:r>
              <a:rPr lang="en-US" sz="2800" dirty="0" smtClean="0"/>
              <a:t>4) Place a Micro-Silica, Latex Modified or </a:t>
            </a:r>
            <a:r>
              <a:rPr lang="en-US" sz="2800" dirty="0" err="1" smtClean="0"/>
              <a:t>Superplasticized</a:t>
            </a:r>
            <a:r>
              <a:rPr lang="en-US" sz="2800" dirty="0" smtClean="0"/>
              <a:t> Dense Concrete Overlay by either SS 847- Scarification Methods or SS 848- </a:t>
            </a:r>
            <a:r>
              <a:rPr lang="en-US" sz="2800" dirty="0" err="1" smtClean="0"/>
              <a:t>Hydrodemolition</a:t>
            </a:r>
            <a:r>
              <a:rPr lang="en-US" sz="2800" dirty="0" smtClean="0"/>
              <a:t> Methods</a:t>
            </a:r>
          </a:p>
          <a:p>
            <a:r>
              <a:rPr lang="en-US" sz="2800" dirty="0" smtClean="0"/>
              <a:t>5) Replace the deck</a:t>
            </a:r>
          </a:p>
          <a:p>
            <a:endParaRPr lang="en-US" sz="2400" dirty="0" smtClean="0"/>
          </a:p>
        </p:txBody>
      </p:sp>
      <p:pic>
        <p:nvPicPr>
          <p:cNvPr id="2052" name="Picture 5" descr="L3 Concrete spalling large"/>
          <p:cNvPicPr>
            <a:picLocks noChangeAspect="1" noChangeArrowheads="1"/>
          </p:cNvPicPr>
          <p:nvPr/>
        </p:nvPicPr>
        <p:blipFill>
          <a:blip r:embed="rId2" cstate="print"/>
          <a:srcRect/>
          <a:stretch>
            <a:fillRect/>
          </a:stretch>
        </p:blipFill>
        <p:spPr bwMode="auto">
          <a:xfrm>
            <a:off x="6858000" y="1905000"/>
            <a:ext cx="2133600" cy="1447800"/>
          </a:xfrm>
          <a:prstGeom prst="rect">
            <a:avLst/>
          </a:prstGeom>
          <a:noFill/>
          <a:ln w="9525">
            <a:solidFill>
              <a:srgbClr val="FFC000"/>
            </a:solidFill>
            <a:miter lim="800000"/>
            <a:headEnd/>
            <a:tailEnd/>
          </a:ln>
        </p:spPr>
      </p:pic>
      <p:pic>
        <p:nvPicPr>
          <p:cNvPr id="2053" name="Picture 4" descr="pot hole patching 3"/>
          <p:cNvPicPr>
            <a:picLocks noChangeAspect="1" noChangeArrowheads="1"/>
          </p:cNvPicPr>
          <p:nvPr/>
        </p:nvPicPr>
        <p:blipFill>
          <a:blip r:embed="rId3" cstate="print"/>
          <a:srcRect/>
          <a:stretch>
            <a:fillRect/>
          </a:stretch>
        </p:blipFill>
        <p:spPr bwMode="auto">
          <a:xfrm>
            <a:off x="6858000" y="457200"/>
            <a:ext cx="2133600" cy="1371600"/>
          </a:xfrm>
          <a:prstGeom prst="rect">
            <a:avLst/>
          </a:prstGeom>
          <a:noFill/>
          <a:ln w="9525">
            <a:solidFill>
              <a:srgbClr val="FFC000"/>
            </a:solidFill>
            <a:miter lim="800000"/>
            <a:headEnd/>
            <a:tailEnd/>
          </a:ln>
        </p:spPr>
      </p:pic>
      <p:pic>
        <p:nvPicPr>
          <p:cNvPr id="2054" name="Picture 5" descr="L3 Sealing 4"/>
          <p:cNvPicPr>
            <a:picLocks noChangeAspect="1" noChangeArrowheads="1"/>
          </p:cNvPicPr>
          <p:nvPr/>
        </p:nvPicPr>
        <p:blipFill>
          <a:blip r:embed="rId4" cstate="print"/>
          <a:srcRect/>
          <a:stretch>
            <a:fillRect/>
          </a:stretch>
        </p:blipFill>
        <p:spPr bwMode="auto">
          <a:xfrm>
            <a:off x="6858000" y="4800600"/>
            <a:ext cx="2133600" cy="1371600"/>
          </a:xfrm>
          <a:prstGeom prst="rect">
            <a:avLst/>
          </a:prstGeom>
          <a:noFill/>
          <a:ln w="9525">
            <a:solidFill>
              <a:srgbClr val="FFC000"/>
            </a:solidFill>
            <a:miter lim="800000"/>
            <a:headEnd/>
            <a:tailEnd/>
          </a:ln>
        </p:spPr>
      </p:pic>
      <p:grpSp>
        <p:nvGrpSpPr>
          <p:cNvPr id="2" name="Group 4"/>
          <p:cNvGrpSpPr>
            <a:grpSpLocks/>
          </p:cNvGrpSpPr>
          <p:nvPr/>
        </p:nvGrpSpPr>
        <p:grpSpPr bwMode="auto">
          <a:xfrm>
            <a:off x="6858000" y="3429000"/>
            <a:ext cx="2133600" cy="1828800"/>
            <a:chOff x="2976" y="1056"/>
            <a:chExt cx="2618" cy="3277"/>
          </a:xfrm>
        </p:grpSpPr>
        <p:sp>
          <p:nvSpPr>
            <p:cNvPr id="2056" name="Text Box 5"/>
            <p:cNvSpPr txBox="1">
              <a:spLocks noChangeArrowheads="1"/>
            </p:cNvSpPr>
            <p:nvPr/>
          </p:nvSpPr>
          <p:spPr bwMode="auto">
            <a:xfrm>
              <a:off x="4080" y="3504"/>
              <a:ext cx="576" cy="829"/>
            </a:xfrm>
            <a:prstGeom prst="rect">
              <a:avLst/>
            </a:prstGeom>
            <a:noFill/>
            <a:ln w="9525">
              <a:noFill/>
              <a:miter lim="800000"/>
              <a:headEnd/>
              <a:tailEnd/>
            </a:ln>
          </p:spPr>
          <p:txBody>
            <a:bodyPr>
              <a:spAutoFit/>
            </a:bodyPr>
            <a:lstStyle/>
            <a:p>
              <a:endParaRPr lang="en-US">
                <a:latin typeface="Arial" charset="0"/>
              </a:endParaRPr>
            </a:p>
          </p:txBody>
        </p:sp>
        <p:pic>
          <p:nvPicPr>
            <p:cNvPr id="2057" name="Picture 6" descr="L3 6153 after"/>
            <p:cNvPicPr>
              <a:picLocks noChangeAspect="1" noChangeArrowheads="1"/>
            </p:cNvPicPr>
            <p:nvPr/>
          </p:nvPicPr>
          <p:blipFill>
            <a:blip r:embed="rId5" cstate="print"/>
            <a:srcRect/>
            <a:stretch>
              <a:fillRect/>
            </a:stretch>
          </p:blipFill>
          <p:spPr bwMode="auto">
            <a:xfrm>
              <a:off x="2976" y="1056"/>
              <a:ext cx="2618" cy="2304"/>
            </a:xfrm>
            <a:prstGeom prst="rect">
              <a:avLst/>
            </a:prstGeom>
            <a:noFill/>
            <a:ln w="9525">
              <a:solidFill>
                <a:srgbClr val="FFC000"/>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2000"/>
                                        <p:tgtEl>
                                          <p:spTgt spid="2053"/>
                                        </p:tgtEl>
                                      </p:cBhvr>
                                    </p:animEffec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2000"/>
                                        <p:tgtEl>
                                          <p:spTgt spid="2052"/>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fade">
                                      <p:cBhvr>
                                        <p:cTn id="19" dur="2000"/>
                                        <p:tgtEl>
                                          <p:spTgt spid="205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1">
                                            <p:txEl>
                                              <p:pRg st="0" end="0"/>
                                            </p:txEl>
                                          </p:spTgt>
                                        </p:tgtEl>
                                        <p:attrNameLst>
                                          <p:attrName>style.visibility</p:attrName>
                                        </p:attrNameLst>
                                      </p:cBhvr>
                                      <p:to>
                                        <p:strVal val="visible"/>
                                      </p:to>
                                    </p:set>
                                    <p:animEffect transition="in" filter="fade">
                                      <p:cBhvr>
                                        <p:cTn id="24" dur="2000"/>
                                        <p:tgtEl>
                                          <p:spTgt spid="205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1">
                                            <p:txEl>
                                              <p:pRg st="1" end="1"/>
                                            </p:txEl>
                                          </p:spTgt>
                                        </p:tgtEl>
                                        <p:attrNameLst>
                                          <p:attrName>style.visibility</p:attrName>
                                        </p:attrNameLst>
                                      </p:cBhvr>
                                      <p:to>
                                        <p:strVal val="visible"/>
                                      </p:to>
                                    </p:set>
                                    <p:animEffect transition="in" filter="fade">
                                      <p:cBhvr>
                                        <p:cTn id="29" dur="2000"/>
                                        <p:tgtEl>
                                          <p:spTgt spid="205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51">
                                            <p:txEl>
                                              <p:pRg st="2" end="2"/>
                                            </p:txEl>
                                          </p:spTgt>
                                        </p:tgtEl>
                                        <p:attrNameLst>
                                          <p:attrName>style.visibility</p:attrName>
                                        </p:attrNameLst>
                                      </p:cBhvr>
                                      <p:to>
                                        <p:strVal val="visible"/>
                                      </p:to>
                                    </p:set>
                                    <p:animEffect transition="in" filter="fade">
                                      <p:cBhvr>
                                        <p:cTn id="34" dur="2000"/>
                                        <p:tgtEl>
                                          <p:spTgt spid="205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51">
                                            <p:txEl>
                                              <p:pRg st="3" end="3"/>
                                            </p:txEl>
                                          </p:spTgt>
                                        </p:tgtEl>
                                        <p:attrNameLst>
                                          <p:attrName>style.visibility</p:attrName>
                                        </p:attrNameLst>
                                      </p:cBhvr>
                                      <p:to>
                                        <p:strVal val="visible"/>
                                      </p:to>
                                    </p:set>
                                    <p:animEffect transition="in" filter="fade">
                                      <p:cBhvr>
                                        <p:cTn id="39" dur="2000"/>
                                        <p:tgtEl>
                                          <p:spTgt spid="205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51">
                                            <p:txEl>
                                              <p:pRg st="4" end="4"/>
                                            </p:txEl>
                                          </p:spTgt>
                                        </p:tgtEl>
                                        <p:attrNameLst>
                                          <p:attrName>style.visibility</p:attrName>
                                        </p:attrNameLst>
                                      </p:cBhvr>
                                      <p:to>
                                        <p:strVal val="visible"/>
                                      </p:to>
                                    </p:set>
                                    <p:animEffect transition="in" filter="fade">
                                      <p:cBhvr>
                                        <p:cTn id="44" dur="1000"/>
                                        <p:tgtEl>
                                          <p:spTgt spid="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DIRECT DISCHARGES ARE PROHIBITED</a:t>
            </a:r>
            <a:endParaRPr lang="en-US" dirty="0"/>
          </a:p>
        </p:txBody>
      </p:sp>
      <p:sp>
        <p:nvSpPr>
          <p:cNvPr id="4" name="Content Placeholder 3"/>
          <p:cNvSpPr>
            <a:spLocks noGrp="1"/>
          </p:cNvSpPr>
          <p:nvPr>
            <p:ph idx="1"/>
          </p:nvPr>
        </p:nvSpPr>
        <p:spPr>
          <a:xfrm>
            <a:off x="685800" y="1828800"/>
            <a:ext cx="7772400" cy="4419600"/>
          </a:xfrm>
        </p:spPr>
        <p:txBody>
          <a:bodyPr/>
          <a:lstStyle/>
          <a:p>
            <a:pPr>
              <a:buNone/>
            </a:pPr>
            <a:r>
              <a:rPr lang="en-US" dirty="0" smtClean="0"/>
              <a:t>An NPDES direct discharge permit is required for the direct discharge of wastewater  to waters of the state.</a:t>
            </a:r>
          </a:p>
          <a:p>
            <a:pPr lvl="1"/>
            <a:r>
              <a:rPr lang="en-US" dirty="0" smtClean="0"/>
              <a:t>Beneficial use designations</a:t>
            </a:r>
          </a:p>
          <a:p>
            <a:pPr lvl="1"/>
            <a:r>
              <a:rPr lang="en-US" dirty="0" smtClean="0"/>
              <a:t>Low thresholds for dissolved solids, pH, metals, temperature, etc.</a:t>
            </a:r>
          </a:p>
          <a:p>
            <a:pPr lvl="1"/>
            <a:r>
              <a:rPr lang="en-US" dirty="0" smtClean="0"/>
              <a:t>General permit does not exist </a:t>
            </a:r>
          </a:p>
          <a:p>
            <a:pPr lvl="1"/>
            <a:r>
              <a:rPr lang="en-US" dirty="0" smtClean="0"/>
              <a:t>Statewide permit will be very difficult to obtain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20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W:\ExtDrive\Presentations\Photos\clean water recycle logo.jpg"/>
          <p:cNvPicPr>
            <a:picLocks noChangeAspect="1" noChangeArrowheads="1"/>
          </p:cNvPicPr>
          <p:nvPr/>
        </p:nvPicPr>
        <p:blipFill>
          <a:blip r:embed="rId2" cstate="print"/>
          <a:srcRect/>
          <a:stretch>
            <a:fillRect/>
          </a:stretch>
        </p:blipFill>
        <p:spPr bwMode="auto">
          <a:xfrm>
            <a:off x="1600200" y="0"/>
            <a:ext cx="6172200" cy="6172200"/>
          </a:xfrm>
          <a:prstGeom prst="rect">
            <a:avLst/>
          </a:prstGeom>
          <a:noFill/>
        </p:spPr>
      </p:pic>
      <p:sp>
        <p:nvSpPr>
          <p:cNvPr id="2" name="Title 1"/>
          <p:cNvSpPr>
            <a:spLocks noGrp="1"/>
          </p:cNvSpPr>
          <p:nvPr>
            <p:ph type="title"/>
          </p:nvPr>
        </p:nvSpPr>
        <p:spPr>
          <a:xfrm>
            <a:off x="685800" y="228600"/>
            <a:ext cx="7772400" cy="1143000"/>
          </a:xfrm>
        </p:spPr>
        <p:txBody>
          <a:bodyPr/>
          <a:lstStyle/>
          <a:p>
            <a:r>
              <a:rPr lang="en-US" b="1" dirty="0" smtClean="0">
                <a:solidFill>
                  <a:schemeClr val="tx1"/>
                </a:solidFill>
              </a:rPr>
              <a:t>Recycling</a:t>
            </a:r>
            <a:endParaRPr lang="en-US" b="1"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Deliver the spent water to a facility that has a use for it.</a:t>
            </a:r>
          </a:p>
          <a:p>
            <a:r>
              <a:rPr lang="en-US" dirty="0" smtClean="0">
                <a:solidFill>
                  <a:schemeClr val="tx1"/>
                </a:solidFill>
              </a:rPr>
              <a:t>Hazardous material handling considerations</a:t>
            </a:r>
          </a:p>
          <a:p>
            <a:r>
              <a:rPr lang="en-US" dirty="0" smtClean="0">
                <a:solidFill>
                  <a:schemeClr val="tx1"/>
                </a:solidFill>
              </a:rPr>
              <a:t>ODOT will require documentation that accounts for the volume of recycled water</a:t>
            </a:r>
          </a:p>
          <a:p>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2000"/>
                                        <p:tgtEl>
                                          <p:spTgt spid="61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0"/>
            <a:ext cx="7772400" cy="685800"/>
          </a:xfrm>
        </p:spPr>
        <p:txBody>
          <a:bodyPr/>
          <a:lstStyle/>
          <a:p>
            <a:r>
              <a:rPr lang="en-US" sz="3200" dirty="0" smtClean="0"/>
              <a:t>POTW DISPOSAL</a:t>
            </a:r>
          </a:p>
        </p:txBody>
      </p:sp>
      <p:sp>
        <p:nvSpPr>
          <p:cNvPr id="7171" name="Content Placeholder 2"/>
          <p:cNvSpPr>
            <a:spLocks noGrp="1"/>
          </p:cNvSpPr>
          <p:nvPr>
            <p:ph idx="1"/>
          </p:nvPr>
        </p:nvSpPr>
        <p:spPr>
          <a:xfrm>
            <a:off x="228600" y="1143000"/>
            <a:ext cx="5181600" cy="5029200"/>
          </a:xfrm>
        </p:spPr>
        <p:txBody>
          <a:bodyPr/>
          <a:lstStyle/>
          <a:p>
            <a:r>
              <a:rPr lang="en-US" sz="2400" dirty="0" smtClean="0"/>
              <a:t>SS 847 and SS 848 currently requires costly  lab  analysis</a:t>
            </a:r>
          </a:p>
          <a:p>
            <a:pPr lvl="1"/>
            <a:r>
              <a:rPr lang="en-US" sz="2000" dirty="0" smtClean="0"/>
              <a:t>ODOT is collecting  this waste characterization information to develop “Generator Knowledge”</a:t>
            </a:r>
          </a:p>
          <a:p>
            <a:pPr lvl="1"/>
            <a:r>
              <a:rPr lang="en-US" sz="2000" dirty="0" smtClean="0"/>
              <a:t>Generator knowledge is  a key element  needed to pursue a direct discharge permit in the future</a:t>
            </a:r>
          </a:p>
          <a:p>
            <a:pPr lvl="1"/>
            <a:r>
              <a:rPr lang="en-US" sz="2000" dirty="0" smtClean="0"/>
              <a:t>The  POTW may require some testing prior to disposal at the facility</a:t>
            </a:r>
          </a:p>
          <a:p>
            <a:pPr lvl="1"/>
            <a:r>
              <a:rPr lang="en-US" sz="2000" dirty="0" smtClean="0"/>
              <a:t>The requirements of the POTW are independent of the ODOT lab analysis described in the specification </a:t>
            </a:r>
          </a:p>
          <a:p>
            <a:pPr>
              <a:buFontTx/>
              <a:buNone/>
            </a:pPr>
            <a:r>
              <a:rPr lang="en-US" sz="2400" dirty="0" smtClean="0"/>
              <a:t>	</a:t>
            </a:r>
          </a:p>
          <a:p>
            <a:pPr>
              <a:buFontTx/>
              <a:buNone/>
            </a:pPr>
            <a:r>
              <a:rPr lang="en-US" sz="2400" dirty="0" smtClean="0"/>
              <a:t>	</a:t>
            </a:r>
          </a:p>
        </p:txBody>
      </p:sp>
      <p:pic>
        <p:nvPicPr>
          <p:cNvPr id="7174" name="Picture 7" descr="X:\Welter\Hydrodemolition\Daily Trip Report FRA-70-5.25 10-12-09\Photos\PA120199.JPG"/>
          <p:cNvPicPr>
            <a:picLocks noChangeAspect="1" noChangeArrowheads="1"/>
          </p:cNvPicPr>
          <p:nvPr/>
        </p:nvPicPr>
        <p:blipFill>
          <a:blip r:embed="rId2" cstate="print"/>
          <a:srcRect/>
          <a:stretch>
            <a:fillRect/>
          </a:stretch>
        </p:blipFill>
        <p:spPr bwMode="auto">
          <a:xfrm>
            <a:off x="5410200" y="990600"/>
            <a:ext cx="3505200" cy="3124200"/>
          </a:xfrm>
          <a:prstGeom prst="rect">
            <a:avLst/>
          </a:prstGeom>
          <a:noFill/>
          <a:ln w="9525">
            <a:noFill/>
            <a:miter lim="800000"/>
            <a:headEnd/>
            <a:tailEnd/>
          </a:ln>
        </p:spPr>
      </p:pic>
      <p:pic>
        <p:nvPicPr>
          <p:cNvPr id="7175" name="Picture 8" descr="X:\Welter\Hydrodemolition\HYDRO Analysis\SCI-52-25.00, Proj. 278-09\Photos 11-13-09\PB130214.JPG"/>
          <p:cNvPicPr>
            <a:picLocks noChangeAspect="1" noChangeArrowheads="1"/>
          </p:cNvPicPr>
          <p:nvPr/>
        </p:nvPicPr>
        <p:blipFill>
          <a:blip r:embed="rId3" cstate="print"/>
          <a:srcRect/>
          <a:stretch>
            <a:fillRect/>
          </a:stretch>
        </p:blipFill>
        <p:spPr bwMode="auto">
          <a:xfrm>
            <a:off x="5410200" y="4114800"/>
            <a:ext cx="3581400" cy="2125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animEffect transition="in" filter="fade">
                                      <p:cBhvr>
                                        <p:cTn id="10" dur="2000"/>
                                        <p:tgtEl>
                                          <p:spTgt spid="717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Effect transition="in" filter="fade">
                                      <p:cBhvr>
                                        <p:cTn id="13" dur="2000"/>
                                        <p:tgtEl>
                                          <p:spTgt spid="717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71">
                                            <p:txEl>
                                              <p:pRg st="2" end="2"/>
                                            </p:txEl>
                                          </p:spTgt>
                                        </p:tgtEl>
                                        <p:attrNameLst>
                                          <p:attrName>style.visibility</p:attrName>
                                        </p:attrNameLst>
                                      </p:cBhvr>
                                      <p:to>
                                        <p:strVal val="visible"/>
                                      </p:to>
                                    </p:set>
                                    <p:animEffect transition="in" filter="fade">
                                      <p:cBhvr>
                                        <p:cTn id="16" dur="2000"/>
                                        <p:tgtEl>
                                          <p:spTgt spid="7171">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Effect transition="in" filter="fade">
                                      <p:cBhvr>
                                        <p:cTn id="19" dur="2000"/>
                                        <p:tgtEl>
                                          <p:spTgt spid="717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fade">
                                      <p:cBhvr>
                                        <p:cTn id="22" dur="2000"/>
                                        <p:tgtEl>
                                          <p:spTgt spid="7171">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Effect transition="in" filter="fade">
                                      <p:cBhvr>
                                        <p:cTn id="25" dur="2000"/>
                                        <p:tgtEl>
                                          <p:spTgt spid="7171">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171">
                                            <p:txEl>
                                              <p:pRg st="6" end="6"/>
                                            </p:txEl>
                                          </p:spTgt>
                                        </p:tgtEl>
                                        <p:attrNameLst>
                                          <p:attrName>style.visibility</p:attrName>
                                        </p:attrNameLst>
                                      </p:cBhvr>
                                      <p:to>
                                        <p:strVal val="visible"/>
                                      </p:to>
                                    </p:set>
                                    <p:animEffect transition="in" filter="fade">
                                      <p:cBhvr>
                                        <p:cTn id="28" dur="2000"/>
                                        <p:tgtEl>
                                          <p:spTgt spid="7171">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174"/>
                                        </p:tgtEl>
                                        <p:attrNameLst>
                                          <p:attrName>style.visibility</p:attrName>
                                        </p:attrNameLst>
                                      </p:cBhvr>
                                      <p:to>
                                        <p:strVal val="visible"/>
                                      </p:to>
                                    </p:set>
                                    <p:animEffect transition="in" filter="fade">
                                      <p:cBhvr>
                                        <p:cTn id="31" dur="2000"/>
                                        <p:tgtEl>
                                          <p:spTgt spid="7174"/>
                                        </p:tgtEl>
                                      </p:cBhvr>
                                    </p:animEffect>
                                  </p:childTnLst>
                                </p:cTn>
                              </p:par>
                              <p:par>
                                <p:cTn id="32" presetID="10" presetClass="entr" presetSubtype="0" fill="hold" nodeType="withEffect">
                                  <p:stCondLst>
                                    <p:cond delay="0"/>
                                  </p:stCondLst>
                                  <p:childTnLst>
                                    <p:set>
                                      <p:cBhvr>
                                        <p:cTn id="33" dur="1" fill="hold">
                                          <p:stCondLst>
                                            <p:cond delay="0"/>
                                          </p:stCondLst>
                                        </p:cTn>
                                        <p:tgtEl>
                                          <p:spTgt spid="7175"/>
                                        </p:tgtEl>
                                        <p:attrNameLst>
                                          <p:attrName>style.visibility</p:attrName>
                                        </p:attrNameLst>
                                      </p:cBhvr>
                                      <p:to>
                                        <p:strVal val="visible"/>
                                      </p:to>
                                    </p:set>
                                    <p:animEffect transition="in" filter="fade">
                                      <p:cBhvr>
                                        <p:cTn id="34" dur="2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685800" y="990600"/>
            <a:ext cx="7772400" cy="5105400"/>
          </a:xfrm>
        </p:spPr>
        <p:txBody>
          <a:bodyPr/>
          <a:lstStyle/>
          <a:p>
            <a:pPr algn="ctr">
              <a:buFontTx/>
              <a:buNone/>
            </a:pPr>
            <a:r>
              <a:rPr lang="en-US" sz="2800" dirty="0" smtClean="0"/>
              <a:t>OHIO ENVIRONMENTAL PROTECTION AGENCY</a:t>
            </a:r>
          </a:p>
          <a:p>
            <a:pPr algn="ctr">
              <a:buFontTx/>
              <a:buNone/>
            </a:pPr>
            <a:endParaRPr lang="en-US" sz="2800" dirty="0" smtClean="0"/>
          </a:p>
          <a:p>
            <a:pPr algn="ctr">
              <a:buFontTx/>
              <a:buNone/>
            </a:pPr>
            <a:r>
              <a:rPr lang="en-US" sz="2800" dirty="0" smtClean="0"/>
              <a:t> ******************DRAFT*******************</a:t>
            </a:r>
          </a:p>
          <a:p>
            <a:pPr>
              <a:buFontTx/>
              <a:buNone/>
            </a:pPr>
            <a:endParaRPr lang="en-US" sz="2400" dirty="0" smtClean="0"/>
          </a:p>
          <a:p>
            <a:pPr>
              <a:buFontTx/>
              <a:buNone/>
            </a:pPr>
            <a:r>
              <a:rPr lang="en-US" sz="2400" b="1" dirty="0" smtClean="0"/>
              <a:t>    GENERAL WASTEWATER DISPOSAL SYSTEM PERMIT TO INSTALL (PTI)  FOR LAND APPLICATION OF HYDRO-DEMOLITION WASTEWATER UNDER OHIO ADMINISTRATIVE CODE CHAPTER 3745-42 AND OHIO REVISED CODE CHAPTER 6111.</a:t>
            </a:r>
          </a:p>
          <a:p>
            <a:endParaRPr lang="en-US" sz="2400" dirty="0" smtClean="0"/>
          </a:p>
          <a:p>
            <a:pPr>
              <a:buFontTx/>
              <a:buNone/>
            </a:pPr>
            <a:r>
              <a:rPr lang="en-US" sz="2400" dirty="0" smtClean="0"/>
              <a:t> </a:t>
            </a:r>
          </a:p>
          <a:p>
            <a:pPr>
              <a:buFontTx/>
              <a:buNone/>
            </a:pPr>
            <a:r>
              <a:rPr lang="en-US" sz="2400" dirty="0" smtClean="0"/>
              <a:t>				</a:t>
            </a:r>
            <a:r>
              <a:rPr lang="en-US" sz="2400" b="1" dirty="0" smtClean="0"/>
              <a:t>	</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9">
                                            <p:txEl>
                                              <p:pRg st="2" end="2"/>
                                            </p:txEl>
                                          </p:spTgt>
                                        </p:tgtEl>
                                        <p:attrNameLst>
                                          <p:attrName>style.visibility</p:attrName>
                                        </p:attrNameLst>
                                      </p:cBhvr>
                                      <p:to>
                                        <p:strVal val="visible"/>
                                      </p:to>
                                    </p:set>
                                    <p:animEffect transition="in" filter="fade">
                                      <p:cBhvr>
                                        <p:cTn id="10" dur="2000"/>
                                        <p:tgtEl>
                                          <p:spTgt spid="921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19">
                                            <p:txEl>
                                              <p:pRg st="4" end="4"/>
                                            </p:txEl>
                                          </p:spTgt>
                                        </p:tgtEl>
                                        <p:attrNameLst>
                                          <p:attrName>style.visibility</p:attrName>
                                        </p:attrNameLst>
                                      </p:cBhvr>
                                      <p:to>
                                        <p:strVal val="visible"/>
                                      </p:to>
                                    </p:set>
                                    <p:animEffect transition="in" filter="fade">
                                      <p:cBhvr>
                                        <p:cTn id="13" dur="2000"/>
                                        <p:tgtEl>
                                          <p:spTgt spid="9219">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19">
                                            <p:txEl>
                                              <p:pRg st="6" end="6"/>
                                            </p:txEl>
                                          </p:spTgt>
                                        </p:tgtEl>
                                        <p:attrNameLst>
                                          <p:attrName>style.visibility</p:attrName>
                                        </p:attrNameLst>
                                      </p:cBhvr>
                                      <p:to>
                                        <p:strVal val="visible"/>
                                      </p:to>
                                    </p:set>
                                    <p:animEffect transition="in" filter="fade">
                                      <p:cBhvr>
                                        <p:cTn id="16" dur="2000"/>
                                        <p:tgtEl>
                                          <p:spTgt spid="9219">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219">
                                            <p:txEl>
                                              <p:pRg st="7" end="7"/>
                                            </p:txEl>
                                          </p:spTgt>
                                        </p:tgtEl>
                                        <p:attrNameLst>
                                          <p:attrName>style.visibility</p:attrName>
                                        </p:attrNameLst>
                                      </p:cBhvr>
                                      <p:to>
                                        <p:strVal val="visible"/>
                                      </p:to>
                                    </p:set>
                                    <p:animEffect transition="in" filter="fade">
                                      <p:cBhvr>
                                        <p:cTn id="19" dur="20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0"/>
            <a:ext cx="7772400" cy="914400"/>
          </a:xfrm>
        </p:spPr>
        <p:txBody>
          <a:bodyPr/>
          <a:lstStyle/>
          <a:p>
            <a:r>
              <a:rPr lang="en-US" sz="3200" dirty="0" smtClean="0"/>
              <a:t>Land Application disposal by Permit</a:t>
            </a:r>
          </a:p>
        </p:txBody>
      </p:sp>
      <p:sp>
        <p:nvSpPr>
          <p:cNvPr id="8195" name="Content Placeholder 2"/>
          <p:cNvSpPr>
            <a:spLocks noGrp="1"/>
          </p:cNvSpPr>
          <p:nvPr>
            <p:ph idx="1"/>
          </p:nvPr>
        </p:nvSpPr>
        <p:spPr>
          <a:xfrm>
            <a:off x="457200" y="1295400"/>
            <a:ext cx="5410200" cy="4800600"/>
          </a:xfrm>
        </p:spPr>
        <p:txBody>
          <a:bodyPr/>
          <a:lstStyle/>
          <a:p>
            <a:r>
              <a:rPr lang="en-US" sz="2400" dirty="0" smtClean="0"/>
              <a:t>Land application disposal is not required</a:t>
            </a:r>
          </a:p>
          <a:p>
            <a:endParaRPr lang="en-US" sz="2400" dirty="0" smtClean="0"/>
          </a:p>
          <a:p>
            <a:r>
              <a:rPr lang="en-US" sz="2400" dirty="0" smtClean="0"/>
              <a:t>General wastewater disposal system  PTI  can be activated on eligible sites  by submitting a complete NOI</a:t>
            </a:r>
          </a:p>
          <a:p>
            <a:endParaRPr lang="en-US" sz="2400" dirty="0" smtClean="0"/>
          </a:p>
          <a:p>
            <a:r>
              <a:rPr lang="en-US" sz="2400" dirty="0" smtClean="0"/>
              <a:t>The PTI will remain active for 1 year a 6 month extension is available upon formal request to the agency </a:t>
            </a:r>
          </a:p>
        </p:txBody>
      </p:sp>
      <p:pic>
        <p:nvPicPr>
          <p:cNvPr id="8196" name="Picture 4" descr="X:\Welter\Hydrodemolition\HYDRO Analysis\SCI-52-25.00, Proj. 278-09\Photos 11-13-09\PB130215.JPG"/>
          <p:cNvPicPr>
            <a:picLocks noChangeAspect="1" noChangeArrowheads="1"/>
          </p:cNvPicPr>
          <p:nvPr/>
        </p:nvPicPr>
        <p:blipFill>
          <a:blip r:embed="rId2" cstate="print"/>
          <a:srcRect/>
          <a:stretch>
            <a:fillRect/>
          </a:stretch>
        </p:blipFill>
        <p:spPr bwMode="auto">
          <a:xfrm>
            <a:off x="5943600" y="914400"/>
            <a:ext cx="3048000" cy="2263775"/>
          </a:xfrm>
          <a:prstGeom prst="rect">
            <a:avLst/>
          </a:prstGeom>
          <a:noFill/>
          <a:ln w="9525">
            <a:noFill/>
            <a:miter lim="800000"/>
            <a:headEnd/>
            <a:tailEnd/>
          </a:ln>
        </p:spPr>
      </p:pic>
      <p:pic>
        <p:nvPicPr>
          <p:cNvPr id="8197" name="Picture 5" descr="X:\Welter\Hydrodemolition\HYDRO Analysis\SCI-52-25.00, Proj. 278-09\Photos 11-13-09\PB130217.JPG"/>
          <p:cNvPicPr>
            <a:picLocks noChangeAspect="1" noChangeArrowheads="1"/>
          </p:cNvPicPr>
          <p:nvPr/>
        </p:nvPicPr>
        <p:blipFill>
          <a:blip r:embed="rId3" cstate="print"/>
          <a:srcRect/>
          <a:stretch>
            <a:fillRect/>
          </a:stretch>
        </p:blipFill>
        <p:spPr bwMode="auto">
          <a:xfrm>
            <a:off x="6019800" y="3352800"/>
            <a:ext cx="3017838" cy="2263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0" end="0"/>
                                            </p:txEl>
                                          </p:spTgt>
                                        </p:tgtEl>
                                        <p:attrNameLst>
                                          <p:attrName>style.visibility</p:attrName>
                                        </p:attrNameLst>
                                      </p:cBhvr>
                                      <p:to>
                                        <p:strVal val="visible"/>
                                      </p:to>
                                    </p:set>
                                    <p:animEffect transition="in" filter="fade">
                                      <p:cBhvr>
                                        <p:cTn id="10" dur="2000"/>
                                        <p:tgtEl>
                                          <p:spTgt spid="819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2000"/>
                                        <p:tgtEl>
                                          <p:spTgt spid="819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95">
                                            <p:txEl>
                                              <p:pRg st="4" end="4"/>
                                            </p:txEl>
                                          </p:spTgt>
                                        </p:tgtEl>
                                        <p:attrNameLst>
                                          <p:attrName>style.visibility</p:attrName>
                                        </p:attrNameLst>
                                      </p:cBhvr>
                                      <p:to>
                                        <p:strVal val="visible"/>
                                      </p:to>
                                    </p:set>
                                    <p:animEffect transition="in" filter="fade">
                                      <p:cBhvr>
                                        <p:cTn id="16" dur="2000"/>
                                        <p:tgtEl>
                                          <p:spTgt spid="819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2000"/>
                                        <p:tgtEl>
                                          <p:spTgt spid="8196"/>
                                        </p:tgtEl>
                                      </p:cBhvr>
                                    </p:animEffect>
                                  </p:childTnLst>
                                </p:cTn>
                              </p:par>
                              <p:par>
                                <p:cTn id="20" presetID="10" presetClass="entr" presetSubtype="0" fill="hold" nodeType="with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fade">
                                      <p:cBhvr>
                                        <p:cTn id="22"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6553200" cy="1143000"/>
          </a:xfrm>
        </p:spPr>
        <p:txBody>
          <a:bodyPr/>
          <a:lstStyle/>
          <a:p>
            <a:r>
              <a:rPr lang="en-US" dirty="0" smtClean="0"/>
              <a:t>NOI Requirements</a:t>
            </a:r>
            <a:endParaRPr lang="en-US" dirty="0"/>
          </a:p>
        </p:txBody>
      </p:sp>
      <p:sp>
        <p:nvSpPr>
          <p:cNvPr id="3" name="Content Placeholder 2"/>
          <p:cNvSpPr>
            <a:spLocks noGrp="1"/>
          </p:cNvSpPr>
          <p:nvPr>
            <p:ph idx="1"/>
          </p:nvPr>
        </p:nvSpPr>
        <p:spPr/>
        <p:txBody>
          <a:bodyPr/>
          <a:lstStyle/>
          <a:p>
            <a:r>
              <a:rPr lang="en-US" dirty="0" smtClean="0"/>
              <a:t>Land application plan sealed by an Ohio PE</a:t>
            </a:r>
          </a:p>
          <a:p>
            <a:pPr lvl="1"/>
            <a:r>
              <a:rPr lang="en-US" dirty="0" smtClean="0"/>
              <a:t>Description of the equipment to be used for land application</a:t>
            </a:r>
          </a:p>
          <a:p>
            <a:pPr lvl="1"/>
            <a:r>
              <a:rPr lang="en-US" dirty="0" smtClean="0"/>
              <a:t>Expected amount the be land applied</a:t>
            </a:r>
          </a:p>
          <a:p>
            <a:pPr lvl="1"/>
            <a:r>
              <a:rPr lang="en-US" dirty="0" smtClean="0"/>
              <a:t>Land to be utilized for land application</a:t>
            </a:r>
          </a:p>
          <a:p>
            <a:pPr lvl="1"/>
            <a:r>
              <a:rPr lang="en-US" dirty="0" smtClean="0"/>
              <a:t>Location of all storm sewers or catch basins in land application area</a:t>
            </a:r>
            <a:endParaRPr lang="en-US" dirty="0"/>
          </a:p>
        </p:txBody>
      </p:sp>
      <p:pic>
        <p:nvPicPr>
          <p:cNvPr id="5122" name="Picture 2" descr="http://cache1.asset-cache.net/xc/200255941-001.jpg?v=1&amp;c=IWSAsset&amp;k=2&amp;d=91F5CCEF208281FDF40AE25BBC201089432F8D40CC58FD32AB25E3DCD21D60FCB06BE52253F7D190"/>
          <p:cNvPicPr>
            <a:picLocks noChangeAspect="1" noChangeArrowheads="1"/>
          </p:cNvPicPr>
          <p:nvPr/>
        </p:nvPicPr>
        <p:blipFill>
          <a:blip r:embed="rId2" cstate="print"/>
          <a:srcRect/>
          <a:stretch>
            <a:fillRect/>
          </a:stretch>
        </p:blipFill>
        <p:spPr bwMode="auto">
          <a:xfrm>
            <a:off x="5715000" y="1"/>
            <a:ext cx="3429000" cy="2057400"/>
          </a:xfrm>
          <a:prstGeom prst="rect">
            <a:avLst/>
          </a:prstGeom>
          <a:noFill/>
        </p:spPr>
      </p:pic>
      <p:sp>
        <p:nvSpPr>
          <p:cNvPr id="6" name="Rectangle 5"/>
          <p:cNvSpPr/>
          <p:nvPr/>
        </p:nvSpPr>
        <p:spPr>
          <a:xfrm>
            <a:off x="5715000" y="1600200"/>
            <a:ext cx="3429000" cy="457200"/>
          </a:xfrm>
          <a:prstGeom prst="rect">
            <a:avLst/>
          </a:prstGeom>
          <a:solidFill>
            <a:srgbClr val="0D8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6477000" cy="1143000"/>
          </a:xfrm>
        </p:spPr>
        <p:txBody>
          <a:bodyPr/>
          <a:lstStyle/>
          <a:p>
            <a:r>
              <a:rPr lang="en-US" dirty="0" smtClean="0"/>
              <a:t>NOI Requirements</a:t>
            </a:r>
            <a:endParaRPr lang="en-US" dirty="0"/>
          </a:p>
        </p:txBody>
      </p:sp>
      <p:sp>
        <p:nvSpPr>
          <p:cNvPr id="3" name="Content Placeholder 2"/>
          <p:cNvSpPr>
            <a:spLocks noGrp="1"/>
          </p:cNvSpPr>
          <p:nvPr>
            <p:ph idx="1"/>
          </p:nvPr>
        </p:nvSpPr>
        <p:spPr>
          <a:xfrm>
            <a:off x="609600" y="1752600"/>
            <a:ext cx="7772400" cy="4343400"/>
          </a:xfrm>
        </p:spPr>
        <p:txBody>
          <a:bodyPr/>
          <a:lstStyle/>
          <a:p>
            <a:r>
              <a:rPr lang="en-US" dirty="0" smtClean="0"/>
              <a:t>Drawing(s) that describe the processes that:</a:t>
            </a:r>
          </a:p>
          <a:p>
            <a:pPr lvl="1"/>
            <a:r>
              <a:rPr lang="en-US" dirty="0" smtClean="0"/>
              <a:t>Generate, collect, treat and dispose of the wastewater</a:t>
            </a:r>
          </a:p>
          <a:p>
            <a:pPr lvl="1"/>
            <a:r>
              <a:rPr lang="en-US" dirty="0" smtClean="0"/>
              <a:t>Locate each major process unit and describe the types and quantities of the pollutants generated by each</a:t>
            </a:r>
          </a:p>
          <a:p>
            <a:pPr lvl="1"/>
            <a:r>
              <a:rPr lang="en-US" dirty="0" smtClean="0"/>
              <a:t>Identify the average and maximum daily flow  rate (gallons/day)</a:t>
            </a:r>
          </a:p>
          <a:p>
            <a:pPr lvl="1"/>
            <a:endParaRPr lang="en-US" dirty="0" smtClean="0"/>
          </a:p>
          <a:p>
            <a:pPr lvl="1"/>
            <a:endParaRPr lang="en-US" dirty="0"/>
          </a:p>
        </p:txBody>
      </p:sp>
      <p:pic>
        <p:nvPicPr>
          <p:cNvPr id="4" name="Picture 4" descr="X:\Welter\Issues for DCE's\hydrodemolition-wastewater-treatment-system.gif"/>
          <p:cNvPicPr>
            <a:picLocks noChangeAspect="1" noChangeArrowheads="1"/>
          </p:cNvPicPr>
          <p:nvPr/>
        </p:nvPicPr>
        <p:blipFill>
          <a:blip r:embed="rId2" cstate="print"/>
          <a:srcRect/>
          <a:stretch>
            <a:fillRect/>
          </a:stretch>
        </p:blipFill>
        <p:spPr bwMode="auto">
          <a:xfrm>
            <a:off x="6400800" y="152400"/>
            <a:ext cx="2468563" cy="1652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6400800" cy="1143000"/>
          </a:xfrm>
        </p:spPr>
        <p:txBody>
          <a:bodyPr/>
          <a:lstStyle/>
          <a:p>
            <a:r>
              <a:rPr lang="en-US" dirty="0" smtClean="0"/>
              <a:t>NOI Requirements</a:t>
            </a:r>
            <a:endParaRPr lang="en-US" dirty="0"/>
          </a:p>
        </p:txBody>
      </p:sp>
      <p:sp>
        <p:nvSpPr>
          <p:cNvPr id="3" name="Content Placeholder 2"/>
          <p:cNvSpPr>
            <a:spLocks noGrp="1"/>
          </p:cNvSpPr>
          <p:nvPr>
            <p:ph idx="1"/>
          </p:nvPr>
        </p:nvSpPr>
        <p:spPr>
          <a:xfrm>
            <a:off x="609600" y="2133600"/>
            <a:ext cx="7772400" cy="4114800"/>
          </a:xfrm>
        </p:spPr>
        <p:txBody>
          <a:bodyPr/>
          <a:lstStyle/>
          <a:p>
            <a:r>
              <a:rPr lang="en-US" dirty="0" smtClean="0"/>
              <a:t>NOI is limited to a maximum of 2000 LF of bridge deck.</a:t>
            </a:r>
          </a:p>
          <a:p>
            <a:r>
              <a:rPr lang="en-US" dirty="0" smtClean="0"/>
              <a:t>Large projects may require multiple NOIs</a:t>
            </a:r>
          </a:p>
          <a:p>
            <a:r>
              <a:rPr lang="en-US" dirty="0" smtClean="0"/>
              <a:t>Check dams, </a:t>
            </a:r>
            <a:r>
              <a:rPr lang="en-US" dirty="0" smtClean="0">
                <a:solidFill>
                  <a:srgbClr val="FFFF00"/>
                </a:solidFill>
              </a:rPr>
              <a:t>unlined impoundments</a:t>
            </a:r>
            <a:r>
              <a:rPr lang="en-US" dirty="0" smtClean="0"/>
              <a:t>, closed containers or tanks may be used for collecting and/or settling the wastewater prior to land application</a:t>
            </a:r>
            <a:endParaRPr lang="en-US" dirty="0"/>
          </a:p>
        </p:txBody>
      </p:sp>
      <p:pic>
        <p:nvPicPr>
          <p:cNvPr id="5" name="Picture 4" descr="X:\Welter\Issues for DCE's\waste-water-settling-ponds-bridge-deck-repair.jpg"/>
          <p:cNvPicPr>
            <a:picLocks noChangeAspect="1" noChangeArrowheads="1"/>
          </p:cNvPicPr>
          <p:nvPr/>
        </p:nvPicPr>
        <p:blipFill>
          <a:blip r:embed="rId2" cstate="print"/>
          <a:srcRect/>
          <a:stretch>
            <a:fillRect/>
          </a:stretch>
        </p:blipFill>
        <p:spPr bwMode="auto">
          <a:xfrm>
            <a:off x="5943600" y="0"/>
            <a:ext cx="2955925"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0"/>
            <a:ext cx="7772400" cy="914400"/>
          </a:xfrm>
        </p:spPr>
        <p:txBody>
          <a:bodyPr/>
          <a:lstStyle/>
          <a:p>
            <a:r>
              <a:rPr lang="en-US" sz="3200" b="1" dirty="0" smtClean="0"/>
              <a:t>Land Application Restrictions</a:t>
            </a:r>
          </a:p>
        </p:txBody>
      </p:sp>
      <p:sp>
        <p:nvSpPr>
          <p:cNvPr id="12291" name="Content Placeholder 2"/>
          <p:cNvSpPr>
            <a:spLocks noGrp="1"/>
          </p:cNvSpPr>
          <p:nvPr>
            <p:ph idx="1"/>
          </p:nvPr>
        </p:nvSpPr>
        <p:spPr>
          <a:xfrm>
            <a:off x="0" y="838200"/>
            <a:ext cx="6019800" cy="4876800"/>
          </a:xfrm>
        </p:spPr>
        <p:txBody>
          <a:bodyPr/>
          <a:lstStyle/>
          <a:p>
            <a:pPr>
              <a:buFontTx/>
              <a:buNone/>
            </a:pPr>
            <a:r>
              <a:rPr lang="en-US" sz="2800" dirty="0" smtClean="0"/>
              <a:t> </a:t>
            </a:r>
            <a:r>
              <a:rPr lang="en-US" sz="3000" dirty="0" smtClean="0"/>
              <a:t>1. Site inspected for suitability</a:t>
            </a:r>
          </a:p>
          <a:p>
            <a:pPr>
              <a:buFontTx/>
              <a:buNone/>
            </a:pPr>
            <a:endParaRPr lang="en-US" sz="3000" dirty="0" smtClean="0"/>
          </a:p>
          <a:p>
            <a:pPr>
              <a:buFontTx/>
              <a:buNone/>
            </a:pPr>
            <a:r>
              <a:rPr lang="en-US" sz="3000" dirty="0" smtClean="0"/>
              <a:t>2. Setbacks from waterways maintained (Table in Permit)</a:t>
            </a:r>
          </a:p>
          <a:p>
            <a:pPr>
              <a:buFontTx/>
              <a:buNone/>
            </a:pPr>
            <a:endParaRPr lang="en-US" sz="3000" dirty="0" smtClean="0"/>
          </a:p>
          <a:p>
            <a:pPr>
              <a:buFontTx/>
              <a:buNone/>
            </a:pPr>
            <a:r>
              <a:rPr lang="en-US" sz="3000" dirty="0" smtClean="0"/>
              <a:t>3. Block all drains/catch basins</a:t>
            </a:r>
          </a:p>
          <a:p>
            <a:pPr>
              <a:buFontTx/>
              <a:buNone/>
            </a:pPr>
            <a:endParaRPr lang="en-US" sz="3000" dirty="0" smtClean="0"/>
          </a:p>
          <a:p>
            <a:pPr>
              <a:buFontTx/>
              <a:buNone/>
            </a:pPr>
            <a:r>
              <a:rPr lang="en-US" sz="3000" dirty="0" smtClean="0"/>
              <a:t>4. Do not cause ponding or runoff</a:t>
            </a:r>
          </a:p>
          <a:p>
            <a:pPr>
              <a:buFontTx/>
              <a:buNone/>
            </a:pPr>
            <a:endParaRPr lang="en-US" sz="3000" dirty="0" smtClean="0"/>
          </a:p>
          <a:p>
            <a:pPr>
              <a:buFontTx/>
              <a:buNone/>
            </a:pPr>
            <a:r>
              <a:rPr lang="en-US" sz="3000" dirty="0" smtClean="0"/>
              <a:t>5. Notify EPA of any spills</a:t>
            </a:r>
          </a:p>
          <a:p>
            <a:pPr>
              <a:buFontTx/>
              <a:buNone/>
            </a:pPr>
            <a:endParaRPr lang="en-US" sz="3000" dirty="0" smtClean="0"/>
          </a:p>
        </p:txBody>
      </p:sp>
      <p:pic>
        <p:nvPicPr>
          <p:cNvPr id="12293" name="Picture 5" descr="X:\Welter\Issues for DCE's\settling-tank.jpg"/>
          <p:cNvPicPr>
            <a:picLocks noChangeAspect="1" noChangeArrowheads="1"/>
          </p:cNvPicPr>
          <p:nvPr/>
        </p:nvPicPr>
        <p:blipFill>
          <a:blip r:embed="rId2" cstate="print"/>
          <a:srcRect/>
          <a:stretch>
            <a:fillRect/>
          </a:stretch>
        </p:blipFill>
        <p:spPr bwMode="auto">
          <a:xfrm>
            <a:off x="6019800" y="838200"/>
            <a:ext cx="3124200" cy="2219325"/>
          </a:xfrm>
          <a:prstGeom prst="rect">
            <a:avLst/>
          </a:prstGeom>
          <a:noFill/>
          <a:ln w="9525">
            <a:noFill/>
            <a:miter lim="800000"/>
            <a:headEnd/>
            <a:tailEnd/>
          </a:ln>
        </p:spPr>
      </p:pic>
      <p:pic>
        <p:nvPicPr>
          <p:cNvPr id="5122" name="Picture 2" descr="W:\ExtDrive\Presentations\Photos\Land application truck.jpg"/>
          <p:cNvPicPr>
            <a:picLocks noChangeAspect="1" noChangeArrowheads="1"/>
          </p:cNvPicPr>
          <p:nvPr/>
        </p:nvPicPr>
        <p:blipFill>
          <a:blip r:embed="rId3" cstate="print"/>
          <a:srcRect/>
          <a:stretch>
            <a:fillRect/>
          </a:stretch>
        </p:blipFill>
        <p:spPr bwMode="auto">
          <a:xfrm>
            <a:off x="6019801" y="3048000"/>
            <a:ext cx="31242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2000"/>
                                        <p:tgtEl>
                                          <p:spTgt spid="12293"/>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2000"/>
                                        <p:tgtEl>
                                          <p:spTgt spid="51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fade">
                                      <p:cBhvr>
                                        <p:cTn id="13" dur="2000"/>
                                        <p:tgtEl>
                                          <p:spTgt spid="122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91">
                                            <p:txEl>
                                              <p:pRg st="0" end="0"/>
                                            </p:txEl>
                                          </p:spTgt>
                                        </p:tgtEl>
                                        <p:attrNameLst>
                                          <p:attrName>style.visibility</p:attrName>
                                        </p:attrNameLst>
                                      </p:cBhvr>
                                      <p:to>
                                        <p:strVal val="visible"/>
                                      </p:to>
                                    </p:set>
                                    <p:animEffect transition="in" filter="fade">
                                      <p:cBhvr>
                                        <p:cTn id="16" dur="2000"/>
                                        <p:tgtEl>
                                          <p:spTgt spid="12291">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Effect transition="in" filter="fade">
                                      <p:cBhvr>
                                        <p:cTn id="19" dur="2000"/>
                                        <p:tgtEl>
                                          <p:spTgt spid="12291">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fade">
                                      <p:cBhvr>
                                        <p:cTn id="22" dur="2000"/>
                                        <p:tgtEl>
                                          <p:spTgt spid="12291">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animEffect transition="in" filter="fade">
                                      <p:cBhvr>
                                        <p:cTn id="25" dur="2000"/>
                                        <p:tgtEl>
                                          <p:spTgt spid="12291">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291">
                                            <p:txEl>
                                              <p:pRg st="8" end="8"/>
                                            </p:txEl>
                                          </p:spTgt>
                                        </p:tgtEl>
                                        <p:attrNameLst>
                                          <p:attrName>style.visibility</p:attrName>
                                        </p:attrNameLst>
                                      </p:cBhvr>
                                      <p:to>
                                        <p:strVal val="visible"/>
                                      </p:to>
                                    </p:set>
                                    <p:animEffect transition="in" filter="fade">
                                      <p:cBhvr>
                                        <p:cTn id="28" dur="20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ache1.asset-cache.net/xc/50510902.jpg?v=1&amp;c=IWSAsset&amp;k=2&amp;d=E41C9FE5C4AA0A14F3C713913BC2E64FB2F4BF3F7AF687181311D4062B3B4371B01E70F2B3269972"/>
          <p:cNvPicPr>
            <a:picLocks noChangeAspect="1" noChangeArrowheads="1"/>
          </p:cNvPicPr>
          <p:nvPr/>
        </p:nvPicPr>
        <p:blipFill>
          <a:blip r:embed="rId2" cstate="print">
            <a:lum bright="22000" contrast="-64000"/>
          </a:blip>
          <a:srcRect/>
          <a:stretch>
            <a:fillRect/>
          </a:stretch>
        </p:blipFill>
        <p:spPr bwMode="auto">
          <a:xfrm rot="5400000">
            <a:off x="1447800" y="-1447800"/>
            <a:ext cx="6248402" cy="9144002"/>
          </a:xfrm>
          <a:prstGeom prst="rect">
            <a:avLst/>
          </a:prstGeom>
          <a:noFill/>
        </p:spPr>
      </p:pic>
      <p:sp>
        <p:nvSpPr>
          <p:cNvPr id="5" name="Title 4"/>
          <p:cNvSpPr>
            <a:spLocks noGrp="1"/>
          </p:cNvSpPr>
          <p:nvPr>
            <p:ph type="title"/>
          </p:nvPr>
        </p:nvSpPr>
        <p:spPr>
          <a:xfrm>
            <a:off x="685800" y="228600"/>
            <a:ext cx="7772400" cy="1143000"/>
          </a:xfrm>
        </p:spPr>
        <p:txBody>
          <a:bodyPr/>
          <a:lstStyle/>
          <a:p>
            <a:r>
              <a:rPr lang="en-US" dirty="0" smtClean="0">
                <a:solidFill>
                  <a:schemeClr val="tx1"/>
                </a:solidFill>
              </a:rPr>
              <a:t>Land Application Restrictions</a:t>
            </a:r>
            <a:endParaRPr lang="en-US" dirty="0">
              <a:solidFill>
                <a:schemeClr val="tx1"/>
              </a:solidFill>
            </a:endParaRPr>
          </a:p>
        </p:txBody>
      </p:sp>
      <p:sp>
        <p:nvSpPr>
          <p:cNvPr id="6" name="Content Placeholder 5"/>
          <p:cNvSpPr>
            <a:spLocks noGrp="1"/>
          </p:cNvSpPr>
          <p:nvPr>
            <p:ph idx="1"/>
          </p:nvPr>
        </p:nvSpPr>
        <p:spPr>
          <a:xfrm>
            <a:off x="609600" y="1219200"/>
            <a:ext cx="7772400" cy="4876800"/>
          </a:xfrm>
        </p:spPr>
        <p:txBody>
          <a:bodyPr/>
          <a:lstStyle/>
          <a:p>
            <a:pPr marL="514350" indent="-514350">
              <a:buFont typeface="+mj-lt"/>
              <a:buAutoNum type="arabicPeriod" startAt="6"/>
            </a:pPr>
            <a:r>
              <a:rPr lang="en-US" dirty="0" smtClean="0">
                <a:solidFill>
                  <a:schemeClr val="tx1"/>
                </a:solidFill>
              </a:rPr>
              <a:t>Land application is permitted on areas designated by the owner of the State ROW</a:t>
            </a:r>
          </a:p>
          <a:p>
            <a:pPr marL="514350" indent="-514350">
              <a:buFont typeface="+mj-lt"/>
              <a:buAutoNum type="arabicPeriod" startAt="6"/>
            </a:pPr>
            <a:r>
              <a:rPr lang="en-US" dirty="0" smtClean="0">
                <a:solidFill>
                  <a:schemeClr val="tx1"/>
                </a:solidFill>
              </a:rPr>
              <a:t>Maximum rate for application shall be &lt;10,000 gal/acre</a:t>
            </a:r>
          </a:p>
          <a:p>
            <a:pPr marL="514350" indent="-514350">
              <a:buFont typeface="+mj-lt"/>
              <a:buAutoNum type="arabicPeriod" startAt="6"/>
            </a:pPr>
            <a:r>
              <a:rPr lang="en-US" dirty="0" smtClean="0">
                <a:solidFill>
                  <a:schemeClr val="tx1"/>
                </a:solidFill>
              </a:rPr>
              <a:t>Do not place on saturated, frozen soils, or when rain is forecast</a:t>
            </a:r>
          </a:p>
          <a:p>
            <a:pPr marL="514350" indent="-514350">
              <a:buFont typeface="+mj-lt"/>
              <a:buAutoNum type="arabicPeriod" startAt="6"/>
            </a:pPr>
            <a:r>
              <a:rPr lang="en-US" dirty="0" smtClean="0">
                <a:solidFill>
                  <a:schemeClr val="tx1"/>
                </a:solidFill>
              </a:rPr>
              <a:t>Maintain daily records</a:t>
            </a:r>
          </a:p>
          <a:p>
            <a:pPr marL="514350" indent="-514350">
              <a:buFont typeface="+mj-lt"/>
              <a:buAutoNum type="arabicPeriod" startAt="6"/>
            </a:pPr>
            <a:r>
              <a:rPr lang="en-US" dirty="0" smtClean="0">
                <a:solidFill>
                  <a:schemeClr val="tx1"/>
                </a:solidFill>
              </a:rPr>
              <a:t>Maximum 25% slope</a:t>
            </a:r>
          </a:p>
          <a:p>
            <a:pPr marL="514350" indent="-514350">
              <a:buFont typeface="+mj-lt"/>
              <a:buAutoNum type="arabicPeriod" startAt="6"/>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20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2000"/>
                                        <p:tgtEl>
                                          <p:spTgt spid="6">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2000"/>
                                        <p:tgtEl>
                                          <p:spTgt spid="6">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7772400" cy="762000"/>
          </a:xfrm>
        </p:spPr>
        <p:txBody>
          <a:bodyPr/>
          <a:lstStyle/>
          <a:p>
            <a:r>
              <a:rPr lang="en-US" sz="3600" smtClean="0"/>
              <a:t>Deck Repair Options </a:t>
            </a:r>
          </a:p>
        </p:txBody>
      </p:sp>
      <p:sp>
        <p:nvSpPr>
          <p:cNvPr id="3075" name="Content Placeholder 2"/>
          <p:cNvSpPr>
            <a:spLocks noGrp="1"/>
          </p:cNvSpPr>
          <p:nvPr>
            <p:ph idx="1"/>
          </p:nvPr>
        </p:nvSpPr>
        <p:spPr>
          <a:xfrm>
            <a:off x="685800" y="838200"/>
            <a:ext cx="4419600" cy="5257800"/>
          </a:xfrm>
        </p:spPr>
        <p:txBody>
          <a:bodyPr/>
          <a:lstStyle/>
          <a:p>
            <a:r>
              <a:rPr lang="en-US" sz="2800" smtClean="0"/>
              <a:t>Extending life of structure, Time, Money, Traffic, Rideability</a:t>
            </a:r>
          </a:p>
          <a:p>
            <a:endParaRPr lang="en-US" smtClean="0"/>
          </a:p>
        </p:txBody>
      </p:sp>
      <p:pic>
        <p:nvPicPr>
          <p:cNvPr id="3076" name="Picture 2" descr="X:\UsedToBe Employees\Keeran\Scanned Pictures\Bridge Overlay\C10.jpg"/>
          <p:cNvPicPr>
            <a:picLocks noChangeAspect="1" noChangeArrowheads="1"/>
          </p:cNvPicPr>
          <p:nvPr/>
        </p:nvPicPr>
        <p:blipFill>
          <a:blip r:embed="rId2" cstate="print"/>
          <a:srcRect/>
          <a:stretch>
            <a:fillRect/>
          </a:stretch>
        </p:blipFill>
        <p:spPr bwMode="auto">
          <a:xfrm>
            <a:off x="5105400" y="914400"/>
            <a:ext cx="3886200" cy="1600200"/>
          </a:xfrm>
          <a:prstGeom prst="rect">
            <a:avLst/>
          </a:prstGeom>
          <a:noFill/>
          <a:ln w="9525">
            <a:noFill/>
            <a:miter lim="800000"/>
            <a:headEnd/>
            <a:tailEnd/>
          </a:ln>
        </p:spPr>
      </p:pic>
      <p:pic>
        <p:nvPicPr>
          <p:cNvPr id="3077" name="Picture 3" descr="X:\UsedToBe Employees\Keeran\Scanned Pictures\Bridge Overlay\C11.jpg"/>
          <p:cNvPicPr>
            <a:picLocks noChangeAspect="1" noChangeArrowheads="1"/>
          </p:cNvPicPr>
          <p:nvPr/>
        </p:nvPicPr>
        <p:blipFill>
          <a:blip r:embed="rId3" cstate="print"/>
          <a:srcRect/>
          <a:stretch>
            <a:fillRect/>
          </a:stretch>
        </p:blipFill>
        <p:spPr bwMode="auto">
          <a:xfrm>
            <a:off x="5105400" y="2667000"/>
            <a:ext cx="3886200" cy="1600200"/>
          </a:xfrm>
          <a:prstGeom prst="rect">
            <a:avLst/>
          </a:prstGeom>
          <a:noFill/>
          <a:ln w="9525">
            <a:noFill/>
            <a:miter lim="800000"/>
            <a:headEnd/>
            <a:tailEnd/>
          </a:ln>
        </p:spPr>
      </p:pic>
      <p:pic>
        <p:nvPicPr>
          <p:cNvPr id="3078" name="Picture 4" descr="X:\UsedToBe Employees\Keeran\Scanned Pictures\Bridge Overlay\C1.jpg"/>
          <p:cNvPicPr>
            <a:picLocks noChangeAspect="1" noChangeArrowheads="1"/>
          </p:cNvPicPr>
          <p:nvPr/>
        </p:nvPicPr>
        <p:blipFill>
          <a:blip r:embed="rId4" cstate="print"/>
          <a:srcRect/>
          <a:stretch>
            <a:fillRect/>
          </a:stretch>
        </p:blipFill>
        <p:spPr bwMode="auto">
          <a:xfrm>
            <a:off x="5105400" y="4419600"/>
            <a:ext cx="3886200" cy="1524000"/>
          </a:xfrm>
          <a:prstGeom prst="rect">
            <a:avLst/>
          </a:prstGeom>
          <a:noFill/>
          <a:ln w="9525">
            <a:noFill/>
            <a:miter lim="800000"/>
            <a:headEnd/>
            <a:tailEnd/>
          </a:ln>
        </p:spPr>
      </p:pic>
      <p:pic>
        <p:nvPicPr>
          <p:cNvPr id="3079" name="Picture 5" descr="X:\Welter\Structures Pictures\My Pictures\Wilson6.JPG"/>
          <p:cNvPicPr>
            <a:picLocks noChangeAspect="1" noChangeArrowheads="1"/>
          </p:cNvPicPr>
          <p:nvPr/>
        </p:nvPicPr>
        <p:blipFill>
          <a:blip r:embed="rId5" cstate="print"/>
          <a:srcRect/>
          <a:stretch>
            <a:fillRect/>
          </a:stretch>
        </p:blipFill>
        <p:spPr bwMode="auto">
          <a:xfrm>
            <a:off x="762000" y="2667000"/>
            <a:ext cx="4191000" cy="340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fade">
                                      <p:cBhvr>
                                        <p:cTn id="10" dur="2000"/>
                                        <p:tgtEl>
                                          <p:spTgt spid="307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2000"/>
                                        <p:tgtEl>
                                          <p:spTgt spid="3076"/>
                                        </p:tgtEl>
                                      </p:cBhvr>
                                    </p:animEffect>
                                  </p:childTnLst>
                                </p:cTn>
                              </p:par>
                              <p:par>
                                <p:cTn id="14" presetID="10" presetClass="entr" presetSubtype="0" fill="hold" nodeType="with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fade">
                                      <p:cBhvr>
                                        <p:cTn id="16" dur="2000"/>
                                        <p:tgtEl>
                                          <p:spTgt spid="3077"/>
                                        </p:tgtEl>
                                      </p:cBhvr>
                                    </p:animEffect>
                                  </p:childTnLst>
                                </p:cTn>
                              </p:par>
                              <p:par>
                                <p:cTn id="17" presetID="10" presetClass="entr" presetSubtype="0" fill="hold" nodeType="with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fade">
                                      <p:cBhvr>
                                        <p:cTn id="19" dur="2000"/>
                                        <p:tgtEl>
                                          <p:spTgt spid="3078"/>
                                        </p:tgtEl>
                                      </p:cBhvr>
                                    </p:animEffect>
                                  </p:childTnLst>
                                </p:cTn>
                              </p:par>
                              <p:par>
                                <p:cTn id="20" presetID="10" presetClass="entr" presetSubtype="0" fill="hold" nodeType="with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fade">
                                      <p:cBhvr>
                                        <p:cTn id="22"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xtDrive\Presentations\Photos\pH meter.jpg"/>
          <p:cNvPicPr>
            <a:picLocks noChangeAspect="1" noChangeArrowheads="1"/>
          </p:cNvPicPr>
          <p:nvPr/>
        </p:nvPicPr>
        <p:blipFill>
          <a:blip r:embed="rId3" cstate="print"/>
          <a:srcRect/>
          <a:stretch>
            <a:fillRect/>
          </a:stretch>
        </p:blipFill>
        <p:spPr bwMode="auto">
          <a:xfrm>
            <a:off x="1714500" y="585788"/>
            <a:ext cx="5715000" cy="5686425"/>
          </a:xfrm>
          <a:prstGeom prst="rect">
            <a:avLst/>
          </a:prstGeom>
          <a:noFill/>
        </p:spPr>
      </p:pic>
      <p:sp>
        <p:nvSpPr>
          <p:cNvPr id="2" name="Title 1"/>
          <p:cNvSpPr>
            <a:spLocks noGrp="1"/>
          </p:cNvSpPr>
          <p:nvPr>
            <p:ph type="title"/>
          </p:nvPr>
        </p:nvSpPr>
        <p:spPr/>
        <p:txBody>
          <a:bodyPr/>
          <a:lstStyle/>
          <a:p>
            <a:r>
              <a:rPr lang="en-US" dirty="0" smtClean="0">
                <a:solidFill>
                  <a:srgbClr val="FF0000"/>
                </a:solidFill>
              </a:rPr>
              <a:t>Hazardous Threshold</a:t>
            </a:r>
            <a:endParaRPr lang="en-US" dirty="0">
              <a:solidFill>
                <a:srgbClr val="FF0000"/>
              </a:solidFill>
            </a:endParaRPr>
          </a:p>
        </p:txBody>
      </p:sp>
      <p:sp>
        <p:nvSpPr>
          <p:cNvPr id="7" name="Rectangle 6"/>
          <p:cNvSpPr/>
          <p:nvPr/>
        </p:nvSpPr>
        <p:spPr>
          <a:xfrm>
            <a:off x="762000" y="1371600"/>
            <a:ext cx="7391400" cy="4800600"/>
          </a:xfrm>
          <a:prstGeom prst="rect">
            <a:avLst/>
          </a:prstGeom>
          <a:solidFill>
            <a:schemeClr val="tx1">
              <a:lumMod val="50000"/>
              <a:lumOff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5800" y="1447800"/>
            <a:ext cx="7772400" cy="4114800"/>
          </a:xfrm>
        </p:spPr>
        <p:txBody>
          <a:bodyPr/>
          <a:lstStyle/>
          <a:p>
            <a:r>
              <a:rPr lang="en-US" dirty="0" smtClean="0">
                <a:solidFill>
                  <a:schemeClr val="tx1"/>
                </a:solidFill>
              </a:rPr>
              <a:t>Material meeting the criteria for hazardous waste shall be handled in strict accordance with Federal hazardous waste rules and laws</a:t>
            </a:r>
          </a:p>
          <a:p>
            <a:r>
              <a:rPr lang="en-US" dirty="0" smtClean="0">
                <a:solidFill>
                  <a:schemeClr val="tx1"/>
                </a:solidFill>
              </a:rPr>
              <a:t>These materials include untreated or treated wastewater at or above a pH of 12.5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Learning Curve</a:t>
            </a:r>
            <a:endParaRPr lang="en-US" dirty="0"/>
          </a:p>
        </p:txBody>
      </p:sp>
      <p:pic>
        <p:nvPicPr>
          <p:cNvPr id="6146" name="Picture 2" descr="W:\ExtDrive\Presentations\Photos\learning curve.jpg"/>
          <p:cNvPicPr>
            <a:picLocks noGrp="1" noChangeAspect="1" noChangeArrowheads="1"/>
          </p:cNvPicPr>
          <p:nvPr>
            <p:ph idx="1"/>
          </p:nvPr>
        </p:nvPicPr>
        <p:blipFill>
          <a:blip r:embed="rId2" cstate="print"/>
          <a:srcRect t="7463"/>
          <a:stretch>
            <a:fillRect/>
          </a:stretch>
        </p:blipFill>
        <p:spPr bwMode="auto">
          <a:xfrm>
            <a:off x="533400" y="1524000"/>
            <a:ext cx="8001000" cy="472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4BD5AFBA-F967-4C4C-BE54-0434FBD682E2}" type="slidenum">
              <a:rPr lang="en-US" smtClean="0"/>
              <a:pPr>
                <a:defRPr/>
              </a:pPr>
              <a:t>32</a:t>
            </a:fld>
            <a:endParaRPr lang="en-US"/>
          </a:p>
        </p:txBody>
      </p:sp>
      <p:pic>
        <p:nvPicPr>
          <p:cNvPr id="10" name="Picture 3" descr="W:\ExtDrive\Presentations\Photos\ODOT logo 2.jpg"/>
          <p:cNvPicPr>
            <a:picLocks noChangeAspect="1" noChangeArrowheads="1"/>
          </p:cNvPicPr>
          <p:nvPr/>
        </p:nvPicPr>
        <p:blipFill>
          <a:blip r:embed="rId3" cstate="print"/>
          <a:srcRect/>
          <a:stretch>
            <a:fillRect/>
          </a:stretch>
        </p:blipFill>
        <p:spPr bwMode="auto">
          <a:xfrm>
            <a:off x="1524000" y="4572000"/>
            <a:ext cx="1514475" cy="1524000"/>
          </a:xfrm>
          <a:prstGeom prst="rect">
            <a:avLst/>
          </a:prstGeom>
          <a:noFill/>
        </p:spPr>
      </p:pic>
      <p:pic>
        <p:nvPicPr>
          <p:cNvPr id="13" name="Picture 2" descr="W:\ExtDrive\Presentations\Photos\ODOT logo.jpg"/>
          <p:cNvPicPr>
            <a:picLocks noChangeAspect="1" noChangeArrowheads="1"/>
          </p:cNvPicPr>
          <p:nvPr/>
        </p:nvPicPr>
        <p:blipFill>
          <a:blip r:embed="rId4" cstate="print"/>
          <a:stretch>
            <a:fillRect/>
          </a:stretch>
        </p:blipFill>
        <p:spPr bwMode="auto">
          <a:xfrm>
            <a:off x="0" y="0"/>
            <a:ext cx="1524000" cy="1524000"/>
          </a:xfrm>
          <a:prstGeom prst="rect">
            <a:avLst/>
          </a:prstGeom>
          <a:noFill/>
          <a:ln>
            <a:noFill/>
          </a:ln>
        </p:spPr>
      </p:pic>
      <p:pic>
        <p:nvPicPr>
          <p:cNvPr id="14" name="Picture 2" descr="W:\ExtDrive\Presentations\Photos\ODOT logo.jpg"/>
          <p:cNvPicPr>
            <a:picLocks noChangeAspect="1" noChangeArrowheads="1"/>
          </p:cNvPicPr>
          <p:nvPr/>
        </p:nvPicPr>
        <p:blipFill>
          <a:blip r:embed="rId4" cstate="print"/>
          <a:stretch>
            <a:fillRect/>
          </a:stretch>
        </p:blipFill>
        <p:spPr bwMode="auto">
          <a:xfrm>
            <a:off x="0" y="3048000"/>
            <a:ext cx="1524000" cy="1524000"/>
          </a:xfrm>
          <a:prstGeom prst="rect">
            <a:avLst/>
          </a:prstGeom>
          <a:noFill/>
          <a:ln>
            <a:noFill/>
          </a:ln>
        </p:spPr>
      </p:pic>
      <p:pic>
        <p:nvPicPr>
          <p:cNvPr id="15" name="Picture 3" descr="W:\ExtDrive\Presentations\Photos\ODOT logo 2.jpg"/>
          <p:cNvPicPr>
            <a:picLocks noChangeAspect="1" noChangeArrowheads="1"/>
          </p:cNvPicPr>
          <p:nvPr/>
        </p:nvPicPr>
        <p:blipFill>
          <a:blip r:embed="rId3" cstate="print"/>
          <a:srcRect/>
          <a:stretch>
            <a:fillRect/>
          </a:stretch>
        </p:blipFill>
        <p:spPr bwMode="auto">
          <a:xfrm>
            <a:off x="1524000" y="1524000"/>
            <a:ext cx="1514475" cy="1524000"/>
          </a:xfrm>
          <a:prstGeom prst="rect">
            <a:avLst/>
          </a:prstGeom>
          <a:noFill/>
        </p:spPr>
      </p:pic>
      <p:pic>
        <p:nvPicPr>
          <p:cNvPr id="16" name="Picture 3" descr="W:\ExtDrive\Presentations\Photos\ODOT logo 2.jpg"/>
          <p:cNvPicPr>
            <a:picLocks noChangeAspect="1" noChangeArrowheads="1"/>
          </p:cNvPicPr>
          <p:nvPr/>
        </p:nvPicPr>
        <p:blipFill>
          <a:blip r:embed="rId3" cstate="print"/>
          <a:srcRect/>
          <a:stretch>
            <a:fillRect/>
          </a:stretch>
        </p:blipFill>
        <p:spPr bwMode="auto">
          <a:xfrm>
            <a:off x="7629525" y="4572000"/>
            <a:ext cx="1514475" cy="1524000"/>
          </a:xfrm>
          <a:prstGeom prst="rect">
            <a:avLst/>
          </a:prstGeom>
          <a:noFill/>
        </p:spPr>
      </p:pic>
      <p:pic>
        <p:nvPicPr>
          <p:cNvPr id="17" name="Picture 3" descr="W:\ExtDrive\Presentations\Photos\ODOT logo 2.jpg"/>
          <p:cNvPicPr>
            <a:picLocks noChangeAspect="1" noChangeArrowheads="1"/>
          </p:cNvPicPr>
          <p:nvPr/>
        </p:nvPicPr>
        <p:blipFill>
          <a:blip r:embed="rId3" cstate="print"/>
          <a:srcRect/>
          <a:stretch>
            <a:fillRect/>
          </a:stretch>
        </p:blipFill>
        <p:spPr bwMode="auto">
          <a:xfrm>
            <a:off x="7629525" y="1524000"/>
            <a:ext cx="1514475" cy="1524000"/>
          </a:xfrm>
          <a:prstGeom prst="rect">
            <a:avLst/>
          </a:prstGeom>
          <a:noFill/>
        </p:spPr>
      </p:pic>
      <p:pic>
        <p:nvPicPr>
          <p:cNvPr id="18" name="Picture 3" descr="W:\ExtDrive\Presentations\Photos\ODOT logo 2.jpg"/>
          <p:cNvPicPr>
            <a:picLocks noChangeAspect="1" noChangeArrowheads="1"/>
          </p:cNvPicPr>
          <p:nvPr/>
        </p:nvPicPr>
        <p:blipFill>
          <a:blip r:embed="rId3" cstate="print"/>
          <a:srcRect/>
          <a:stretch>
            <a:fillRect/>
          </a:stretch>
        </p:blipFill>
        <p:spPr bwMode="auto">
          <a:xfrm>
            <a:off x="4572000" y="4572000"/>
            <a:ext cx="1514475" cy="1524000"/>
          </a:xfrm>
          <a:prstGeom prst="rect">
            <a:avLst/>
          </a:prstGeom>
          <a:noFill/>
        </p:spPr>
      </p:pic>
      <p:pic>
        <p:nvPicPr>
          <p:cNvPr id="19" name="Picture 3" descr="W:\ExtDrive\Presentations\Photos\ODOT logo 2.jpg"/>
          <p:cNvPicPr>
            <a:picLocks noChangeAspect="1" noChangeArrowheads="1"/>
          </p:cNvPicPr>
          <p:nvPr/>
        </p:nvPicPr>
        <p:blipFill>
          <a:blip r:embed="rId3" cstate="print"/>
          <a:srcRect/>
          <a:stretch>
            <a:fillRect/>
          </a:stretch>
        </p:blipFill>
        <p:spPr bwMode="auto">
          <a:xfrm>
            <a:off x="4572000" y="1524000"/>
            <a:ext cx="1514475" cy="1524000"/>
          </a:xfrm>
          <a:prstGeom prst="rect">
            <a:avLst/>
          </a:prstGeom>
          <a:noFill/>
        </p:spPr>
      </p:pic>
      <p:pic>
        <p:nvPicPr>
          <p:cNvPr id="20" name="Picture 2" descr="W:\ExtDrive\Presentations\Photos\ODOT logo.jpg"/>
          <p:cNvPicPr>
            <a:picLocks noChangeAspect="1" noChangeArrowheads="1"/>
          </p:cNvPicPr>
          <p:nvPr/>
        </p:nvPicPr>
        <p:blipFill>
          <a:blip r:embed="rId4" cstate="print"/>
          <a:stretch>
            <a:fillRect/>
          </a:stretch>
        </p:blipFill>
        <p:spPr bwMode="auto">
          <a:xfrm>
            <a:off x="6096000" y="3048000"/>
            <a:ext cx="1524000" cy="1524000"/>
          </a:xfrm>
          <a:prstGeom prst="rect">
            <a:avLst/>
          </a:prstGeom>
          <a:noFill/>
          <a:ln>
            <a:noFill/>
          </a:ln>
        </p:spPr>
      </p:pic>
      <p:pic>
        <p:nvPicPr>
          <p:cNvPr id="21" name="Picture 2" descr="W:\ExtDrive\Presentations\Photos\ODOT logo.jpg"/>
          <p:cNvPicPr>
            <a:picLocks noChangeAspect="1" noChangeArrowheads="1"/>
          </p:cNvPicPr>
          <p:nvPr/>
        </p:nvPicPr>
        <p:blipFill>
          <a:blip r:embed="rId4" cstate="print"/>
          <a:stretch>
            <a:fillRect/>
          </a:stretch>
        </p:blipFill>
        <p:spPr bwMode="auto">
          <a:xfrm>
            <a:off x="3048000" y="0"/>
            <a:ext cx="1524000" cy="1524000"/>
          </a:xfrm>
          <a:prstGeom prst="rect">
            <a:avLst/>
          </a:prstGeom>
          <a:noFill/>
          <a:ln>
            <a:noFill/>
          </a:ln>
        </p:spPr>
      </p:pic>
      <p:pic>
        <p:nvPicPr>
          <p:cNvPr id="22" name="Picture 2" descr="W:\ExtDrive\Presentations\Photos\ODOT logo.jpg"/>
          <p:cNvPicPr>
            <a:picLocks noChangeAspect="1" noChangeArrowheads="1"/>
          </p:cNvPicPr>
          <p:nvPr/>
        </p:nvPicPr>
        <p:blipFill>
          <a:blip r:embed="rId4" cstate="print"/>
          <a:stretch>
            <a:fillRect/>
          </a:stretch>
        </p:blipFill>
        <p:spPr bwMode="auto">
          <a:xfrm>
            <a:off x="3048000" y="3048000"/>
            <a:ext cx="1524000" cy="1524000"/>
          </a:xfrm>
          <a:prstGeom prst="rect">
            <a:avLst/>
          </a:prstGeom>
          <a:noFill/>
          <a:ln>
            <a:noFill/>
          </a:ln>
        </p:spPr>
      </p:pic>
      <p:pic>
        <p:nvPicPr>
          <p:cNvPr id="23" name="Picture 2" descr="W:\ExtDrive\Presentations\Photos\ODOT logo.jpg"/>
          <p:cNvPicPr>
            <a:picLocks noChangeAspect="1" noChangeArrowheads="1"/>
          </p:cNvPicPr>
          <p:nvPr/>
        </p:nvPicPr>
        <p:blipFill>
          <a:blip r:embed="rId4" cstate="print"/>
          <a:stretch>
            <a:fillRect/>
          </a:stretch>
        </p:blipFill>
        <p:spPr bwMode="auto">
          <a:xfrm>
            <a:off x="6096000" y="0"/>
            <a:ext cx="1524000" cy="152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par>
                                <p:cTn id="14" presetID="5"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par>
                                <p:cTn id="17" presetID="5"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par>
                                <p:cTn id="20" presetID="5"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par>
                                <p:cTn id="23" presetID="5"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par>
                                <p:cTn id="26" presetID="5" presetClass="entr" presetSubtype="1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heckerboard(across)">
                                      <p:cBhvr>
                                        <p:cTn id="28" dur="500"/>
                                        <p:tgtEl>
                                          <p:spTgt spid="18"/>
                                        </p:tgtEl>
                                      </p:cBhvr>
                                    </p:animEffect>
                                  </p:childTnLst>
                                </p:cTn>
                              </p:par>
                              <p:par>
                                <p:cTn id="29" presetID="5"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heckerboard(across)">
                                      <p:cBhvr>
                                        <p:cTn id="31" dur="500"/>
                                        <p:tgtEl>
                                          <p:spTgt spid="19"/>
                                        </p:tgtEl>
                                      </p:cBhvr>
                                    </p:animEffect>
                                  </p:childTnLst>
                                </p:cTn>
                              </p:par>
                              <p:par>
                                <p:cTn id="32" presetID="5" presetClass="entr" presetSubtype="1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heckerboard(across)">
                                      <p:cBhvr>
                                        <p:cTn id="34" dur="500"/>
                                        <p:tgtEl>
                                          <p:spTgt spid="20"/>
                                        </p:tgtEl>
                                      </p:cBhvr>
                                    </p:animEffect>
                                  </p:childTnLst>
                                </p:cTn>
                              </p:par>
                              <p:par>
                                <p:cTn id="35" presetID="5" presetClass="entr" presetSubtype="1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heckerboard(across)">
                                      <p:cBhvr>
                                        <p:cTn id="37" dur="500"/>
                                        <p:tgtEl>
                                          <p:spTgt spid="21"/>
                                        </p:tgtEl>
                                      </p:cBhvr>
                                    </p:animEffect>
                                  </p:childTnLst>
                                </p:cTn>
                              </p:par>
                              <p:par>
                                <p:cTn id="38" presetID="5" presetClass="entr" presetSubtype="1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heckerboard(across)">
                                      <p:cBhvr>
                                        <p:cTn id="40" dur="500"/>
                                        <p:tgtEl>
                                          <p:spTgt spid="22"/>
                                        </p:tgtEl>
                                      </p:cBhvr>
                                    </p:animEffect>
                                  </p:childTnLst>
                                </p:cTn>
                              </p:par>
                              <p:par>
                                <p:cTn id="41" presetID="5" presetClass="entr" presetSubtype="1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checkerboard(across)">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0"/>
            <a:ext cx="7772400" cy="838200"/>
          </a:xfrm>
        </p:spPr>
        <p:txBody>
          <a:bodyPr/>
          <a:lstStyle/>
          <a:p>
            <a:r>
              <a:rPr lang="en-US" sz="3200" dirty="0" smtClean="0"/>
              <a:t>SS 847 and SS 848 Overlay Items</a:t>
            </a:r>
          </a:p>
        </p:txBody>
      </p:sp>
      <p:sp>
        <p:nvSpPr>
          <p:cNvPr id="4099" name="Content Placeholder 2"/>
          <p:cNvSpPr>
            <a:spLocks noGrp="1"/>
          </p:cNvSpPr>
          <p:nvPr>
            <p:ph idx="1"/>
          </p:nvPr>
        </p:nvSpPr>
        <p:spPr>
          <a:xfrm>
            <a:off x="304800" y="685800"/>
            <a:ext cx="5257800" cy="5410200"/>
          </a:xfrm>
        </p:spPr>
        <p:txBody>
          <a:bodyPr/>
          <a:lstStyle/>
          <a:p>
            <a:r>
              <a:rPr lang="en-US" sz="2400" dirty="0" smtClean="0"/>
              <a:t>Trying to simplify and clarify SS 847 –Overlays with  Scarification &amp;  SS 848- Overlays with Hydro-demolition</a:t>
            </a:r>
          </a:p>
          <a:p>
            <a:r>
              <a:rPr lang="en-US" sz="2400" dirty="0" smtClean="0"/>
              <a:t>SS 847 doesn’t have pay items for square yards of Hand Chipping or Removal of </a:t>
            </a:r>
            <a:r>
              <a:rPr lang="en-US" sz="2400" dirty="0" err="1" smtClean="0"/>
              <a:t>Debonded</a:t>
            </a:r>
            <a:r>
              <a:rPr lang="en-US" sz="2400" dirty="0" smtClean="0"/>
              <a:t> or deteriorated existing variable thickness concrete overlay, which are incidental to Existing Concrete overlay removed__ nominal thickness and - - - Concrete Overlay(variable thickness) items</a:t>
            </a:r>
          </a:p>
          <a:p>
            <a:r>
              <a:rPr lang="en-US" sz="2400" dirty="0" smtClean="0"/>
              <a:t>SS 848 has these items</a:t>
            </a:r>
          </a:p>
          <a:p>
            <a:endParaRPr lang="en-US" sz="2400" dirty="0" smtClean="0"/>
          </a:p>
        </p:txBody>
      </p:sp>
      <p:pic>
        <p:nvPicPr>
          <p:cNvPr id="4100" name="Picture 4" descr="X:\Welter\Hydrodemolition\Daily Trip Report FRA-70-5.25 10-12-09\Photos\PA120195.JPG"/>
          <p:cNvPicPr>
            <a:picLocks noChangeAspect="1" noChangeArrowheads="1"/>
          </p:cNvPicPr>
          <p:nvPr/>
        </p:nvPicPr>
        <p:blipFill>
          <a:blip r:embed="rId2" cstate="print"/>
          <a:srcRect/>
          <a:stretch>
            <a:fillRect/>
          </a:stretch>
        </p:blipFill>
        <p:spPr bwMode="auto">
          <a:xfrm>
            <a:off x="5715000" y="3276600"/>
            <a:ext cx="3078163" cy="2536825"/>
          </a:xfrm>
          <a:prstGeom prst="rect">
            <a:avLst/>
          </a:prstGeom>
          <a:noFill/>
          <a:ln w="9525">
            <a:noFill/>
            <a:miter lim="800000"/>
            <a:headEnd/>
            <a:tailEnd/>
          </a:ln>
        </p:spPr>
      </p:pic>
      <p:pic>
        <p:nvPicPr>
          <p:cNvPr id="4101" name="Picture 5" descr="X:\UsedToBe Employees\Keeran\Scanned Pictures\Pavement repair Bridge pump\I16.jpg"/>
          <p:cNvPicPr>
            <a:picLocks noChangeAspect="1" noChangeArrowheads="1"/>
          </p:cNvPicPr>
          <p:nvPr/>
        </p:nvPicPr>
        <p:blipFill>
          <a:blip r:embed="rId3" cstate="print"/>
          <a:srcRect/>
          <a:stretch>
            <a:fillRect/>
          </a:stretch>
        </p:blipFill>
        <p:spPr bwMode="auto">
          <a:xfrm>
            <a:off x="5715000" y="762000"/>
            <a:ext cx="30480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2000"/>
                                        <p:tgtEl>
                                          <p:spTgt spid="4101"/>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20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99">
                                            <p:txEl>
                                              <p:pRg st="0" end="0"/>
                                            </p:txEl>
                                          </p:spTgt>
                                        </p:tgtEl>
                                        <p:attrNameLst>
                                          <p:attrName>style.visibility</p:attrName>
                                        </p:attrNameLst>
                                      </p:cBhvr>
                                      <p:to>
                                        <p:strVal val="visible"/>
                                      </p:to>
                                    </p:set>
                                    <p:animEffect transition="in" filter="fade">
                                      <p:cBhvr>
                                        <p:cTn id="18" dur="2000"/>
                                        <p:tgtEl>
                                          <p:spTgt spid="409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99">
                                            <p:txEl>
                                              <p:pRg st="1" end="1"/>
                                            </p:txEl>
                                          </p:spTgt>
                                        </p:tgtEl>
                                        <p:attrNameLst>
                                          <p:attrName>style.visibility</p:attrName>
                                        </p:attrNameLst>
                                      </p:cBhvr>
                                      <p:to>
                                        <p:strVal val="visible"/>
                                      </p:to>
                                    </p:set>
                                    <p:animEffect transition="in" filter="fade">
                                      <p:cBhvr>
                                        <p:cTn id="23" dur="2000"/>
                                        <p:tgtEl>
                                          <p:spTgt spid="409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099">
                                            <p:txEl>
                                              <p:pRg st="2" end="2"/>
                                            </p:txEl>
                                          </p:spTgt>
                                        </p:tgtEl>
                                        <p:attrNameLst>
                                          <p:attrName>style.visibility</p:attrName>
                                        </p:attrNameLst>
                                      </p:cBhvr>
                                      <p:to>
                                        <p:strVal val="visible"/>
                                      </p:to>
                                    </p:set>
                                    <p:animEffect transition="in" filter="fade">
                                      <p:cBhvr>
                                        <p:cTn id="28" dur="2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76200"/>
            <a:ext cx="7772400" cy="609600"/>
          </a:xfrm>
        </p:spPr>
        <p:txBody>
          <a:bodyPr/>
          <a:lstStyle/>
          <a:p>
            <a:r>
              <a:rPr lang="en-US" sz="3600" dirty="0" smtClean="0"/>
              <a:t>SS 847 and SS 848 Overlay Items</a:t>
            </a:r>
          </a:p>
        </p:txBody>
      </p:sp>
      <p:sp>
        <p:nvSpPr>
          <p:cNvPr id="5123" name="Content Placeholder 2"/>
          <p:cNvSpPr>
            <a:spLocks noGrp="1"/>
          </p:cNvSpPr>
          <p:nvPr>
            <p:ph idx="1"/>
          </p:nvPr>
        </p:nvSpPr>
        <p:spPr>
          <a:xfrm>
            <a:off x="381000" y="838200"/>
            <a:ext cx="5486400" cy="5257800"/>
          </a:xfrm>
        </p:spPr>
        <p:txBody>
          <a:bodyPr/>
          <a:lstStyle/>
          <a:p>
            <a:r>
              <a:rPr lang="en-US" dirty="0" smtClean="0"/>
              <a:t>Existing SS 848 says remove at least 1” by Hydro-demolition</a:t>
            </a:r>
          </a:p>
          <a:p>
            <a:r>
              <a:rPr lang="en-US" dirty="0" smtClean="0"/>
              <a:t>In many cases, Contractor has been removing much less than that depth with Hydro-demolition</a:t>
            </a:r>
          </a:p>
          <a:p>
            <a:r>
              <a:rPr lang="en-US" dirty="0" smtClean="0"/>
              <a:t>They having been milling the rest </a:t>
            </a:r>
          </a:p>
        </p:txBody>
      </p:sp>
      <p:pic>
        <p:nvPicPr>
          <p:cNvPr id="5124" name="Picture 2"/>
          <p:cNvPicPr>
            <a:picLocks noChangeAspect="1" noChangeArrowheads="1"/>
          </p:cNvPicPr>
          <p:nvPr/>
        </p:nvPicPr>
        <p:blipFill>
          <a:blip r:embed="rId2" cstate="print"/>
          <a:srcRect/>
          <a:stretch>
            <a:fillRect/>
          </a:stretch>
        </p:blipFill>
        <p:spPr bwMode="auto">
          <a:xfrm>
            <a:off x="5791200" y="914400"/>
            <a:ext cx="3200400" cy="2057400"/>
          </a:xfrm>
          <a:prstGeom prst="rect">
            <a:avLst/>
          </a:prstGeom>
          <a:noFill/>
          <a:ln w="9525">
            <a:noFill/>
            <a:miter lim="800000"/>
            <a:headEnd/>
            <a:tailEnd/>
          </a:ln>
        </p:spPr>
      </p:pic>
      <p:pic>
        <p:nvPicPr>
          <p:cNvPr id="5125" name="Picture 3"/>
          <p:cNvPicPr>
            <a:picLocks noChangeAspect="1" noChangeArrowheads="1"/>
          </p:cNvPicPr>
          <p:nvPr/>
        </p:nvPicPr>
        <p:blipFill>
          <a:blip r:embed="rId3" cstate="print"/>
          <a:srcRect/>
          <a:stretch>
            <a:fillRect/>
          </a:stretch>
        </p:blipFill>
        <p:spPr bwMode="auto">
          <a:xfrm>
            <a:off x="5791200" y="3505200"/>
            <a:ext cx="32004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2000"/>
                                        <p:tgtEl>
                                          <p:spTgt spid="5124"/>
                                        </p:tgtEl>
                                      </p:cBhvr>
                                    </p:animEffect>
                                  </p:childTnLst>
                                </p:cTn>
                              </p:par>
                              <p:par>
                                <p:cTn id="11" presetID="10" presetClass="entr" presetSubtype="0" fill="hold" nodeType="withEffect">
                                  <p:stCondLst>
                                    <p:cond delay="0"/>
                                  </p:stCondLst>
                                  <p:childTnLst>
                                    <p:set>
                                      <p:cBhvr>
                                        <p:cTn id="12" dur="1" fill="hold">
                                          <p:stCondLst>
                                            <p:cond delay="0"/>
                                          </p:stCondLst>
                                        </p:cTn>
                                        <p:tgtEl>
                                          <p:spTgt spid="5125"/>
                                        </p:tgtEl>
                                        <p:attrNameLst>
                                          <p:attrName>style.visibility</p:attrName>
                                        </p:attrNameLst>
                                      </p:cBhvr>
                                      <p:to>
                                        <p:strVal val="visible"/>
                                      </p:to>
                                    </p:set>
                                    <p:animEffect transition="in" filter="fade">
                                      <p:cBhvr>
                                        <p:cTn id="13" dur="2000"/>
                                        <p:tgtEl>
                                          <p:spTgt spid="51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123">
                                            <p:txEl>
                                              <p:pRg st="0" end="0"/>
                                            </p:txEl>
                                          </p:spTgt>
                                        </p:tgtEl>
                                        <p:attrNameLst>
                                          <p:attrName>style.visibility</p:attrName>
                                        </p:attrNameLst>
                                      </p:cBhvr>
                                      <p:to>
                                        <p:strVal val="visible"/>
                                      </p:to>
                                    </p:set>
                                    <p:animEffect transition="in" filter="fade">
                                      <p:cBhvr>
                                        <p:cTn id="18" dur="2000"/>
                                        <p:tgtEl>
                                          <p:spTgt spid="512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23">
                                            <p:txEl>
                                              <p:pRg st="1" end="1"/>
                                            </p:txEl>
                                          </p:spTgt>
                                        </p:tgtEl>
                                        <p:attrNameLst>
                                          <p:attrName>style.visibility</p:attrName>
                                        </p:attrNameLst>
                                      </p:cBhvr>
                                      <p:to>
                                        <p:strVal val="visible"/>
                                      </p:to>
                                    </p:set>
                                    <p:animEffect transition="in" filter="fade">
                                      <p:cBhvr>
                                        <p:cTn id="23" dur="2000"/>
                                        <p:tgtEl>
                                          <p:spTgt spid="512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123">
                                            <p:txEl>
                                              <p:pRg st="2" end="2"/>
                                            </p:txEl>
                                          </p:spTgt>
                                        </p:tgtEl>
                                        <p:attrNameLst>
                                          <p:attrName>style.visibility</p:attrName>
                                        </p:attrNameLst>
                                      </p:cBhvr>
                                      <p:to>
                                        <p:strVal val="visible"/>
                                      </p:to>
                                    </p:set>
                                    <p:animEffect transition="in" filter="fade">
                                      <p:cBhvr>
                                        <p:cTn id="28" dur="20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76200"/>
            <a:ext cx="7772400" cy="457200"/>
          </a:xfrm>
        </p:spPr>
        <p:txBody>
          <a:bodyPr/>
          <a:lstStyle/>
          <a:p>
            <a:r>
              <a:rPr lang="en-US" sz="3200" dirty="0" smtClean="0"/>
              <a:t>SS 847 and SS 848 Overlay Items</a:t>
            </a:r>
          </a:p>
        </p:txBody>
      </p:sp>
      <p:sp>
        <p:nvSpPr>
          <p:cNvPr id="6147" name="Content Placeholder 2"/>
          <p:cNvSpPr>
            <a:spLocks noGrp="1"/>
          </p:cNvSpPr>
          <p:nvPr>
            <p:ph idx="1"/>
          </p:nvPr>
        </p:nvSpPr>
        <p:spPr>
          <a:xfrm>
            <a:off x="228600" y="457200"/>
            <a:ext cx="7162800" cy="5638800"/>
          </a:xfrm>
        </p:spPr>
        <p:txBody>
          <a:bodyPr/>
          <a:lstStyle/>
          <a:p>
            <a:pPr>
              <a:buFontTx/>
              <a:buNone/>
            </a:pPr>
            <a:r>
              <a:rPr lang="en-US" sz="2800" dirty="0" smtClean="0"/>
              <a:t>Supplemental Specification 848.20</a:t>
            </a:r>
          </a:p>
          <a:p>
            <a:pPr>
              <a:buFontTx/>
              <a:buNone/>
            </a:pPr>
            <a:r>
              <a:rPr lang="en-US" sz="2800" dirty="0" smtClean="0"/>
              <a:t>Concrete Removal by Hydro-demolition</a:t>
            </a:r>
          </a:p>
          <a:p>
            <a:pPr>
              <a:buFontTx/>
              <a:buNone/>
            </a:pPr>
            <a:r>
              <a:rPr lang="en-US" sz="2400" dirty="0" smtClean="0"/>
              <a:t>Intent is to remove all unsound</a:t>
            </a:r>
          </a:p>
          <a:p>
            <a:pPr>
              <a:buFontTx/>
              <a:buNone/>
            </a:pPr>
            <a:r>
              <a:rPr lang="en-US" sz="2400" dirty="0" smtClean="0"/>
              <a:t>concrete by hydro-demolition, not by</a:t>
            </a:r>
          </a:p>
          <a:p>
            <a:pPr>
              <a:buFontTx/>
              <a:buNone/>
            </a:pPr>
            <a:r>
              <a:rPr lang="en-US" sz="2400" dirty="0" smtClean="0"/>
              <a:t>scarification or jacking.</a:t>
            </a:r>
          </a:p>
          <a:p>
            <a:pPr>
              <a:buFontTx/>
              <a:buNone/>
            </a:pPr>
            <a:r>
              <a:rPr lang="en-US" sz="2400" dirty="0" smtClean="0"/>
              <a:t>Remove top surface of concrete deck</a:t>
            </a:r>
          </a:p>
          <a:p>
            <a:pPr>
              <a:buFontTx/>
              <a:buNone/>
            </a:pPr>
            <a:r>
              <a:rPr lang="en-US" sz="2400" dirty="0" smtClean="0"/>
              <a:t>to depth “D” of 1 inch, or as specified in</a:t>
            </a:r>
          </a:p>
          <a:p>
            <a:pPr>
              <a:buFontTx/>
              <a:buNone/>
            </a:pPr>
            <a:r>
              <a:rPr lang="en-US" sz="2400" dirty="0" smtClean="0"/>
              <a:t>the plans.</a:t>
            </a:r>
          </a:p>
          <a:p>
            <a:pPr>
              <a:buFontTx/>
              <a:buNone/>
            </a:pPr>
            <a:r>
              <a:rPr lang="en-US" sz="2400" dirty="0" smtClean="0"/>
              <a:t>These measurements shall be</a:t>
            </a:r>
          </a:p>
          <a:p>
            <a:pPr>
              <a:buFontTx/>
              <a:buNone/>
            </a:pPr>
            <a:r>
              <a:rPr lang="en-US" sz="2400" dirty="0" smtClean="0"/>
              <a:t>minimum &amp; be taken from the</a:t>
            </a:r>
          </a:p>
          <a:p>
            <a:pPr>
              <a:buFontTx/>
              <a:buNone/>
            </a:pPr>
            <a:r>
              <a:rPr lang="en-US" sz="2400" dirty="0" smtClean="0"/>
              <a:t>concrete surface, immediately prior</a:t>
            </a:r>
          </a:p>
          <a:p>
            <a:pPr>
              <a:buFontTx/>
              <a:buNone/>
            </a:pPr>
            <a:r>
              <a:rPr lang="en-US" sz="2400" dirty="0" smtClean="0"/>
              <a:t>to the hydro-demolition removal, to</a:t>
            </a:r>
          </a:p>
          <a:p>
            <a:pPr>
              <a:buFontTx/>
              <a:buNone/>
            </a:pPr>
            <a:r>
              <a:rPr lang="en-US" sz="2400" dirty="0" smtClean="0"/>
              <a:t>the mortar line.</a:t>
            </a:r>
          </a:p>
        </p:txBody>
      </p:sp>
      <p:pic>
        <p:nvPicPr>
          <p:cNvPr id="6148" name="Picture 2" descr="X:\Welter\Specification Revisions\Spring 2010 Revisions\Mortar Line.BMP"/>
          <p:cNvPicPr>
            <a:picLocks noChangeAspect="1" noChangeArrowheads="1"/>
          </p:cNvPicPr>
          <p:nvPr/>
        </p:nvPicPr>
        <p:blipFill>
          <a:blip r:embed="rId2" cstate="print"/>
          <a:srcRect/>
          <a:stretch>
            <a:fillRect/>
          </a:stretch>
        </p:blipFill>
        <p:spPr bwMode="auto">
          <a:xfrm>
            <a:off x="5562600" y="2286000"/>
            <a:ext cx="34290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20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fade">
                                      <p:cBhvr>
                                        <p:cTn id="15" dur="2000"/>
                                        <p:tgtEl>
                                          <p:spTgt spid="614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147">
                                            <p:txEl>
                                              <p:pRg st="1" end="1"/>
                                            </p:txEl>
                                          </p:spTgt>
                                        </p:tgtEl>
                                        <p:attrNameLst>
                                          <p:attrName>style.visibility</p:attrName>
                                        </p:attrNameLst>
                                      </p:cBhvr>
                                      <p:to>
                                        <p:strVal val="visible"/>
                                      </p:to>
                                    </p:set>
                                    <p:animEffect transition="in" filter="fade">
                                      <p:cBhvr>
                                        <p:cTn id="18" dur="2000"/>
                                        <p:tgtEl>
                                          <p:spTgt spid="614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Effect transition="in" filter="fade">
                                      <p:cBhvr>
                                        <p:cTn id="21" dur="2000"/>
                                        <p:tgtEl>
                                          <p:spTgt spid="6147">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147">
                                            <p:txEl>
                                              <p:pRg st="3" end="3"/>
                                            </p:txEl>
                                          </p:spTgt>
                                        </p:tgtEl>
                                        <p:attrNameLst>
                                          <p:attrName>style.visibility</p:attrName>
                                        </p:attrNameLst>
                                      </p:cBhvr>
                                      <p:to>
                                        <p:strVal val="visible"/>
                                      </p:to>
                                    </p:set>
                                    <p:animEffect transition="in" filter="fade">
                                      <p:cBhvr>
                                        <p:cTn id="24" dur="2000"/>
                                        <p:tgtEl>
                                          <p:spTgt spid="6147">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2000"/>
                                        <p:tgtEl>
                                          <p:spTgt spid="614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147">
                                            <p:txEl>
                                              <p:pRg st="5" end="5"/>
                                            </p:txEl>
                                          </p:spTgt>
                                        </p:tgtEl>
                                        <p:attrNameLst>
                                          <p:attrName>style.visibility</p:attrName>
                                        </p:attrNameLst>
                                      </p:cBhvr>
                                      <p:to>
                                        <p:strVal val="visible"/>
                                      </p:to>
                                    </p:set>
                                    <p:animEffect transition="in" filter="fade">
                                      <p:cBhvr>
                                        <p:cTn id="30" dur="2000"/>
                                        <p:tgtEl>
                                          <p:spTgt spid="6147">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147">
                                            <p:txEl>
                                              <p:pRg st="6" end="6"/>
                                            </p:txEl>
                                          </p:spTgt>
                                        </p:tgtEl>
                                        <p:attrNameLst>
                                          <p:attrName>style.visibility</p:attrName>
                                        </p:attrNameLst>
                                      </p:cBhvr>
                                      <p:to>
                                        <p:strVal val="visible"/>
                                      </p:to>
                                    </p:set>
                                    <p:animEffect transition="in" filter="fade">
                                      <p:cBhvr>
                                        <p:cTn id="33" dur="2000"/>
                                        <p:tgtEl>
                                          <p:spTgt spid="6147">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147">
                                            <p:txEl>
                                              <p:pRg st="7" end="7"/>
                                            </p:txEl>
                                          </p:spTgt>
                                        </p:tgtEl>
                                        <p:attrNameLst>
                                          <p:attrName>style.visibility</p:attrName>
                                        </p:attrNameLst>
                                      </p:cBhvr>
                                      <p:to>
                                        <p:strVal val="visible"/>
                                      </p:to>
                                    </p:set>
                                    <p:animEffect transition="in" filter="fade">
                                      <p:cBhvr>
                                        <p:cTn id="36" dur="2000"/>
                                        <p:tgtEl>
                                          <p:spTgt spid="6147">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147">
                                            <p:txEl>
                                              <p:pRg st="8" end="8"/>
                                            </p:txEl>
                                          </p:spTgt>
                                        </p:tgtEl>
                                        <p:attrNameLst>
                                          <p:attrName>style.visibility</p:attrName>
                                        </p:attrNameLst>
                                      </p:cBhvr>
                                      <p:to>
                                        <p:strVal val="visible"/>
                                      </p:to>
                                    </p:set>
                                    <p:animEffect transition="in" filter="fade">
                                      <p:cBhvr>
                                        <p:cTn id="41" dur="2000"/>
                                        <p:tgtEl>
                                          <p:spTgt spid="6147">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147">
                                            <p:txEl>
                                              <p:pRg st="9" end="9"/>
                                            </p:txEl>
                                          </p:spTgt>
                                        </p:tgtEl>
                                        <p:attrNameLst>
                                          <p:attrName>style.visibility</p:attrName>
                                        </p:attrNameLst>
                                      </p:cBhvr>
                                      <p:to>
                                        <p:strVal val="visible"/>
                                      </p:to>
                                    </p:set>
                                    <p:animEffect transition="in" filter="fade">
                                      <p:cBhvr>
                                        <p:cTn id="44" dur="2000"/>
                                        <p:tgtEl>
                                          <p:spTgt spid="6147">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6147">
                                            <p:txEl>
                                              <p:pRg st="10" end="10"/>
                                            </p:txEl>
                                          </p:spTgt>
                                        </p:tgtEl>
                                        <p:attrNameLst>
                                          <p:attrName>style.visibility</p:attrName>
                                        </p:attrNameLst>
                                      </p:cBhvr>
                                      <p:to>
                                        <p:strVal val="visible"/>
                                      </p:to>
                                    </p:set>
                                    <p:animEffect transition="in" filter="fade">
                                      <p:cBhvr>
                                        <p:cTn id="47" dur="2000"/>
                                        <p:tgtEl>
                                          <p:spTgt spid="6147">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6147">
                                            <p:txEl>
                                              <p:pRg st="11" end="11"/>
                                            </p:txEl>
                                          </p:spTgt>
                                        </p:tgtEl>
                                        <p:attrNameLst>
                                          <p:attrName>style.visibility</p:attrName>
                                        </p:attrNameLst>
                                      </p:cBhvr>
                                      <p:to>
                                        <p:strVal val="visible"/>
                                      </p:to>
                                    </p:set>
                                    <p:animEffect transition="in" filter="fade">
                                      <p:cBhvr>
                                        <p:cTn id="50" dur="2000"/>
                                        <p:tgtEl>
                                          <p:spTgt spid="6147">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6147">
                                            <p:txEl>
                                              <p:pRg st="12" end="12"/>
                                            </p:txEl>
                                          </p:spTgt>
                                        </p:tgtEl>
                                        <p:attrNameLst>
                                          <p:attrName>style.visibility</p:attrName>
                                        </p:attrNameLst>
                                      </p:cBhvr>
                                      <p:to>
                                        <p:strVal val="visible"/>
                                      </p:to>
                                    </p:set>
                                    <p:animEffect transition="in" filter="fade">
                                      <p:cBhvr>
                                        <p:cTn id="53" dur="2000"/>
                                        <p:tgtEl>
                                          <p:spTgt spid="61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9"/>
          <p:cNvSpPr>
            <a:spLocks noGrp="1" noChangeArrowheads="1"/>
          </p:cNvSpPr>
          <p:nvPr>
            <p:ph type="title"/>
          </p:nvPr>
        </p:nvSpPr>
        <p:spPr>
          <a:xfrm>
            <a:off x="685800" y="0"/>
            <a:ext cx="7772400" cy="990600"/>
          </a:xfrm>
        </p:spPr>
        <p:txBody>
          <a:bodyPr/>
          <a:lstStyle/>
          <a:p>
            <a:pPr eaLnBrk="1" hangingPunct="1"/>
            <a:r>
              <a:rPr lang="en-US" sz="3200" dirty="0" smtClean="0"/>
              <a:t>SS 847 and SS 848 Overlay Items</a:t>
            </a:r>
          </a:p>
        </p:txBody>
      </p:sp>
      <p:sp>
        <p:nvSpPr>
          <p:cNvPr id="7172" name="Rectangle 10"/>
          <p:cNvSpPr>
            <a:spLocks noGrp="1" noChangeArrowheads="1"/>
          </p:cNvSpPr>
          <p:nvPr>
            <p:ph type="body" idx="1"/>
          </p:nvPr>
        </p:nvSpPr>
        <p:spPr>
          <a:xfrm>
            <a:off x="381000" y="990600"/>
            <a:ext cx="5181600" cy="5189538"/>
          </a:xfrm>
        </p:spPr>
        <p:txBody>
          <a:bodyPr>
            <a:spAutoFit/>
          </a:bodyPr>
          <a:lstStyle/>
          <a:p>
            <a:pPr>
              <a:buFontTx/>
              <a:buNone/>
            </a:pPr>
            <a:r>
              <a:rPr lang="en-US" sz="2400" dirty="0" smtClean="0"/>
              <a:t>Supplemental Specification 848.20</a:t>
            </a:r>
          </a:p>
          <a:p>
            <a:pPr>
              <a:buFontTx/>
              <a:buNone/>
            </a:pPr>
            <a:r>
              <a:rPr lang="en-US" sz="2400" dirty="0" smtClean="0"/>
              <a:t>Concrete Removal by Hydro-demolition</a:t>
            </a:r>
          </a:p>
          <a:p>
            <a:r>
              <a:rPr lang="en-US" sz="2400" dirty="0" smtClean="0"/>
              <a:t>May use conventional scarification equipment to make an initial pass across the deck to remove any existing overlay and a maximum of  ¼ inch, or as specified  in the plans, of the existing deck concrete.</a:t>
            </a:r>
          </a:p>
          <a:p>
            <a:r>
              <a:rPr lang="en-US" sz="2400" dirty="0" smtClean="0"/>
              <a:t>The  final 1 inch shall be removed by Hydro-demolition. </a:t>
            </a:r>
          </a:p>
          <a:p>
            <a:endParaRPr lang="en-US" sz="2400" dirty="0" smtClean="0"/>
          </a:p>
        </p:txBody>
      </p:sp>
      <p:pic>
        <p:nvPicPr>
          <p:cNvPr id="7173" name="Picture 5" descr="Kentucky DOT Sunesis Joints 046"/>
          <p:cNvPicPr>
            <a:picLocks noChangeAspect="1" noChangeArrowheads="1"/>
          </p:cNvPicPr>
          <p:nvPr/>
        </p:nvPicPr>
        <p:blipFill>
          <a:blip r:embed="rId3" cstate="print"/>
          <a:srcRect/>
          <a:stretch>
            <a:fillRect/>
          </a:stretch>
        </p:blipFill>
        <p:spPr bwMode="auto">
          <a:xfrm>
            <a:off x="5486400" y="3581400"/>
            <a:ext cx="3392488" cy="2544763"/>
          </a:xfrm>
          <a:prstGeom prst="rect">
            <a:avLst/>
          </a:prstGeom>
          <a:noFill/>
          <a:ln w="9525">
            <a:noFill/>
            <a:miter lim="800000"/>
            <a:headEnd/>
            <a:tailEnd/>
          </a:ln>
        </p:spPr>
      </p:pic>
      <p:pic>
        <p:nvPicPr>
          <p:cNvPr id="7174" name="Picture 7" descr="X:\Welter\Hydrodemolition\Daily Trip Report FRA-70-5.25 10-12-09\Photos\PA120183.JPG"/>
          <p:cNvPicPr>
            <a:picLocks noChangeAspect="1" noChangeArrowheads="1"/>
          </p:cNvPicPr>
          <p:nvPr/>
        </p:nvPicPr>
        <p:blipFill>
          <a:blip r:embed="rId4" cstate="print"/>
          <a:srcRect/>
          <a:stretch>
            <a:fillRect/>
          </a:stretch>
        </p:blipFill>
        <p:spPr bwMode="auto">
          <a:xfrm>
            <a:off x="5562600" y="914400"/>
            <a:ext cx="3382963" cy="2536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par>
                                <p:cTn id="8" presetID="10" presetClass="entr" presetSubtype="0"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fade">
                                      <p:cBhvr>
                                        <p:cTn id="10" dur="2000"/>
                                        <p:tgtEl>
                                          <p:spTgt spid="7174"/>
                                        </p:tgtEl>
                                      </p:cBhvr>
                                    </p:animEffect>
                                  </p:childTnLst>
                                </p:cTn>
                              </p:par>
                              <p:par>
                                <p:cTn id="11" presetID="10" presetClass="entr" presetSubtype="0" fill="hold" nodeType="with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fade">
                                      <p:cBhvr>
                                        <p:cTn id="13" dur="2000"/>
                                        <p:tgtEl>
                                          <p:spTgt spid="71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72">
                                            <p:txEl>
                                              <p:pRg st="0" end="0"/>
                                            </p:txEl>
                                          </p:spTgt>
                                        </p:tgtEl>
                                        <p:attrNameLst>
                                          <p:attrName>style.visibility</p:attrName>
                                        </p:attrNameLst>
                                      </p:cBhvr>
                                      <p:to>
                                        <p:strVal val="visible"/>
                                      </p:to>
                                    </p:set>
                                    <p:animEffect transition="in" filter="fade">
                                      <p:cBhvr>
                                        <p:cTn id="18" dur="2000"/>
                                        <p:tgtEl>
                                          <p:spTgt spid="7172">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172">
                                            <p:txEl>
                                              <p:pRg st="1" end="1"/>
                                            </p:txEl>
                                          </p:spTgt>
                                        </p:tgtEl>
                                        <p:attrNameLst>
                                          <p:attrName>style.visibility</p:attrName>
                                        </p:attrNameLst>
                                      </p:cBhvr>
                                      <p:to>
                                        <p:strVal val="visible"/>
                                      </p:to>
                                    </p:set>
                                    <p:animEffect transition="in" filter="fade">
                                      <p:cBhvr>
                                        <p:cTn id="21" dur="2000"/>
                                        <p:tgtEl>
                                          <p:spTgt spid="717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172">
                                            <p:txEl>
                                              <p:pRg st="2" end="2"/>
                                            </p:txEl>
                                          </p:spTgt>
                                        </p:tgtEl>
                                        <p:attrNameLst>
                                          <p:attrName>style.visibility</p:attrName>
                                        </p:attrNameLst>
                                      </p:cBhvr>
                                      <p:to>
                                        <p:strVal val="visible"/>
                                      </p:to>
                                    </p:set>
                                    <p:animEffect transition="in" filter="fade">
                                      <p:cBhvr>
                                        <p:cTn id="26" dur="2000"/>
                                        <p:tgtEl>
                                          <p:spTgt spid="717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72">
                                            <p:txEl>
                                              <p:pRg st="3" end="3"/>
                                            </p:txEl>
                                          </p:spTgt>
                                        </p:tgtEl>
                                        <p:attrNameLst>
                                          <p:attrName>style.visibility</p:attrName>
                                        </p:attrNameLst>
                                      </p:cBhvr>
                                      <p:to>
                                        <p:strVal val="visible"/>
                                      </p:to>
                                    </p:set>
                                    <p:animEffect transition="in" filter="fade">
                                      <p:cBhvr>
                                        <p:cTn id="31" dur="2000"/>
                                        <p:tgtEl>
                                          <p:spTgt spid="71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152400"/>
            <a:ext cx="7772400" cy="914400"/>
          </a:xfrm>
        </p:spPr>
        <p:txBody>
          <a:bodyPr/>
          <a:lstStyle/>
          <a:p>
            <a:r>
              <a:rPr lang="en-US" sz="3200" dirty="0" smtClean="0"/>
              <a:t>SS 847 and SS 848 Overlay Items</a:t>
            </a:r>
          </a:p>
        </p:txBody>
      </p:sp>
      <p:sp>
        <p:nvSpPr>
          <p:cNvPr id="8195" name="Content Placeholder 2"/>
          <p:cNvSpPr>
            <a:spLocks noGrp="1"/>
          </p:cNvSpPr>
          <p:nvPr>
            <p:ph idx="1"/>
          </p:nvPr>
        </p:nvSpPr>
        <p:spPr>
          <a:xfrm>
            <a:off x="228600" y="685800"/>
            <a:ext cx="8610600" cy="5410200"/>
          </a:xfrm>
        </p:spPr>
        <p:txBody>
          <a:bodyPr/>
          <a:lstStyle/>
          <a:p>
            <a:r>
              <a:rPr lang="en-US" sz="2800" dirty="0" smtClean="0"/>
              <a:t>This specification is not necessarily intended to apply to “weekend” overlays, where speed of removal is critical. Variations to this process would have to be specified in an “as per plan” note.</a:t>
            </a:r>
          </a:p>
          <a:p>
            <a:r>
              <a:rPr lang="en-US" sz="2800" dirty="0" smtClean="0"/>
              <a:t>Add Lump Sum item for Hydro-demolition testing. </a:t>
            </a:r>
          </a:p>
          <a:p>
            <a:r>
              <a:rPr lang="en-US" sz="2800" dirty="0" smtClean="0"/>
              <a:t>Since Hydro-demolition doesn’t do a good job removing existing overlays, especially Latex Modified Concrete, propose leaving Removal of </a:t>
            </a:r>
            <a:r>
              <a:rPr lang="en-US" sz="2800" dirty="0" err="1" smtClean="0"/>
              <a:t>Debonded</a:t>
            </a:r>
            <a:r>
              <a:rPr lang="en-US" sz="2800" dirty="0" smtClean="0"/>
              <a:t> Existing Variable Thickness Overlay item in SS 848, but make hand chipping incidental to ___ Concrete overlay(variable thickness) item,(not material only)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fade">
                                      <p:cBhvr>
                                        <p:cTn id="17" dur="2000"/>
                                        <p:tgtEl>
                                          <p:spTgt spid="81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fade">
                                      <p:cBhvr>
                                        <p:cTn id="22" dur="20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xtDrive\Presentations\Harry Ks Hydro photos\IMG_6064.JPG"/>
          <p:cNvPicPr>
            <a:picLocks noChangeAspect="1" noChangeArrowheads="1"/>
          </p:cNvPicPr>
          <p:nvPr/>
        </p:nvPicPr>
        <p:blipFill>
          <a:blip r:embed="rId2" cstate="print"/>
          <a:srcRect/>
          <a:stretch>
            <a:fillRect/>
          </a:stretch>
        </p:blipFill>
        <p:spPr bwMode="auto">
          <a:xfrm>
            <a:off x="457200" y="304800"/>
            <a:ext cx="8458200" cy="5943600"/>
          </a:xfrm>
          <a:prstGeom prst="rect">
            <a:avLst/>
          </a:prstGeom>
          <a:noFill/>
        </p:spPr>
      </p:pic>
      <p:sp>
        <p:nvSpPr>
          <p:cNvPr id="7" name="Rectangle 6"/>
          <p:cNvSpPr/>
          <p:nvPr/>
        </p:nvSpPr>
        <p:spPr>
          <a:xfrm>
            <a:off x="457200" y="2895600"/>
            <a:ext cx="5181600" cy="25908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0" y="3657600"/>
            <a:ext cx="3352800" cy="1524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57200" y="2971800"/>
            <a:ext cx="5181600" cy="2438400"/>
          </a:xfrm>
        </p:spPr>
        <p:txBody>
          <a:bodyPr/>
          <a:lstStyle/>
          <a:p>
            <a:r>
              <a:rPr lang="en-US" dirty="0" smtClean="0">
                <a:solidFill>
                  <a:schemeClr val="tx1"/>
                </a:solidFill>
              </a:rPr>
              <a:t>Environmental </a:t>
            </a:r>
            <a:br>
              <a:rPr lang="en-US" dirty="0" smtClean="0">
                <a:solidFill>
                  <a:schemeClr val="tx1"/>
                </a:solidFill>
              </a:rPr>
            </a:br>
            <a:r>
              <a:rPr lang="en-US" dirty="0" smtClean="0">
                <a:solidFill>
                  <a:schemeClr val="tx1"/>
                </a:solidFill>
              </a:rPr>
              <a:t>and</a:t>
            </a:r>
            <a:br>
              <a:rPr lang="en-US" dirty="0" smtClean="0">
                <a:solidFill>
                  <a:schemeClr val="tx1"/>
                </a:solidFill>
              </a:rPr>
            </a:br>
            <a:r>
              <a:rPr lang="en-US" dirty="0" smtClean="0">
                <a:solidFill>
                  <a:schemeClr val="tx1"/>
                </a:solidFill>
              </a:rPr>
              <a:t>Regulatory</a:t>
            </a:r>
            <a:br>
              <a:rPr lang="en-US" dirty="0" smtClean="0">
                <a:solidFill>
                  <a:schemeClr val="tx1"/>
                </a:solidFill>
              </a:rPr>
            </a:br>
            <a:r>
              <a:rPr lang="en-US" dirty="0" smtClean="0">
                <a:solidFill>
                  <a:schemeClr val="tx1"/>
                </a:solidFill>
              </a:rPr>
              <a:t>Issues</a:t>
            </a:r>
            <a:endParaRPr lang="en-US" dirty="0">
              <a:solidFill>
                <a:schemeClr val="tx1"/>
              </a:solidFill>
            </a:endParaRPr>
          </a:p>
        </p:txBody>
      </p:sp>
      <p:sp>
        <p:nvSpPr>
          <p:cNvPr id="4" name="Slide Number Placeholder 3"/>
          <p:cNvSpPr>
            <a:spLocks noGrp="1"/>
          </p:cNvSpPr>
          <p:nvPr>
            <p:ph type="sldNum" sz="quarter" idx="11"/>
          </p:nvPr>
        </p:nvSpPr>
        <p:spPr/>
        <p:txBody>
          <a:bodyPr/>
          <a:lstStyle/>
          <a:p>
            <a:pPr>
              <a:defRPr/>
            </a:pPr>
            <a:fld id="{356FFCC1-4096-4454-92C8-C65B1A294085}" type="slidenum">
              <a:rPr lang="en-US" smtClean="0"/>
              <a:pPr>
                <a:defRPr/>
              </a:pPr>
              <a:t>9</a:t>
            </a:fld>
            <a:endParaRPr lang="en-US"/>
          </a:p>
        </p:txBody>
      </p:sp>
      <p:sp>
        <p:nvSpPr>
          <p:cNvPr id="9" name="Footer Placeholder 8"/>
          <p:cNvSpPr>
            <a:spLocks noGrp="1"/>
          </p:cNvSpPr>
          <p:nvPr>
            <p:ph type="ftr" sz="quarter" idx="10"/>
          </p:nvPr>
        </p:nvSpPr>
        <p:spPr/>
        <p:txBody>
          <a:bodyPr/>
          <a:lstStyle/>
          <a:p>
            <a:pPr>
              <a:defRPr/>
            </a:pPr>
            <a:r>
              <a:rPr lang="en-US" dirty="0" smtClean="0"/>
              <a:t>2010 Conaway Conference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theme/theme1.xml><?xml version="1.0" encoding="utf-8"?>
<a:theme xmlns:a="http://schemas.openxmlformats.org/drawingml/2006/main" name="ODOT template Green">
  <a:themeElements>
    <a:clrScheme name="2008 Conaway Conferen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008 Conaway Conferenc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8 Conaway Conferen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8 Conaway Conferen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08 Conaway Conferen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08 Conaway Conferen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08 Conaway Conferen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08 Conaway Conferen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08 Conaway Conferen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9FEC6A3A38F641AD23CED719A1B156" ma:contentTypeVersion="9" ma:contentTypeDescription="Create a new document." ma:contentTypeScope="" ma:versionID="2beb22b28f3c4634dff6faa9619f4182">
  <xsd:schema xmlns:xsd="http://www.w3.org/2001/XMLSchema" xmlns:xs="http://www.w3.org/2001/XMLSchema" xmlns:p="http://schemas.microsoft.com/office/2006/metadata/properties" xmlns:ns2="cdf5cfbf-cf86-4eb7-ac31-a9fd0075546e" xmlns:ns3="http://schemas.microsoft.com/sharepoint/v4" targetNamespace="http://schemas.microsoft.com/office/2006/metadata/properties" ma:root="true" ma:fieldsID="9d016606db83273cb0d241b2cdd97286" ns2:_="" ns3:_="">
    <xsd:import namespace="cdf5cfbf-cf86-4eb7-ac31-a9fd0075546e"/>
    <xsd:import namespace="http://schemas.microsoft.com/sharepoint/v4"/>
    <xsd:element name="properties">
      <xsd:complexType>
        <xsd:sequence>
          <xsd:element name="documentManagement">
            <xsd:complexType>
              <xsd:all>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5cfbf-cf86-4eb7-ac31-a9fd0075546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Props1.xml><?xml version="1.0" encoding="utf-8"?>
<ds:datastoreItem xmlns:ds="http://schemas.openxmlformats.org/officeDocument/2006/customXml" ds:itemID="{7AC0EB6F-7244-41C9-B085-3A11FD032225}"/>
</file>

<file path=customXml/itemProps2.xml><?xml version="1.0" encoding="utf-8"?>
<ds:datastoreItem xmlns:ds="http://schemas.openxmlformats.org/officeDocument/2006/customXml" ds:itemID="{31F1E860-F0E3-4AB4-BC8D-D04F6F3D12DB}"/>
</file>

<file path=customXml/itemProps3.xml><?xml version="1.0" encoding="utf-8"?>
<ds:datastoreItem xmlns:ds="http://schemas.openxmlformats.org/officeDocument/2006/customXml" ds:itemID="{7E3B2E47-1AD4-4E03-BE4B-EFA99C8CBC1D}"/>
</file>

<file path=docProps/app.xml><?xml version="1.0" encoding="utf-8"?>
<Properties xmlns="http://schemas.openxmlformats.org/officeDocument/2006/extended-properties" xmlns:vt="http://schemas.openxmlformats.org/officeDocument/2006/docPropsVTypes">
  <Template>Apex</Template>
  <TotalTime>4063</TotalTime>
  <Words>1238</Words>
  <Application>Microsoft Office PowerPoint</Application>
  <PresentationFormat>On-screen Show (4:3)</PresentationFormat>
  <Paragraphs>153</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ODOT template Green</vt:lpstr>
      <vt:lpstr>Bridge Deck Rehabilitation</vt:lpstr>
      <vt:lpstr>Deck Repair Options </vt:lpstr>
      <vt:lpstr>Deck Repair Options </vt:lpstr>
      <vt:lpstr>SS 847 and SS 848 Overlay Items</vt:lpstr>
      <vt:lpstr>SS 847 and SS 848 Overlay Items</vt:lpstr>
      <vt:lpstr>SS 847 and SS 848 Overlay Items</vt:lpstr>
      <vt:lpstr>SS 847 and SS 848 Overlay Items</vt:lpstr>
      <vt:lpstr>SS 847 and SS 848 Overlay Items</vt:lpstr>
      <vt:lpstr>Environmental  and Regulatory Issues</vt:lpstr>
      <vt:lpstr>Regulatory Issues</vt:lpstr>
      <vt:lpstr>Regulatory Issues</vt:lpstr>
      <vt:lpstr>Regulatory Issues</vt:lpstr>
      <vt:lpstr>Regulatory Issues</vt:lpstr>
      <vt:lpstr>Regulatory Issues</vt:lpstr>
      <vt:lpstr>Regulatory Issues</vt:lpstr>
      <vt:lpstr>Regulatory Issues</vt:lpstr>
      <vt:lpstr>Slide 17</vt:lpstr>
      <vt:lpstr>Regulatory Issues</vt:lpstr>
      <vt:lpstr>Regulatory Issues</vt:lpstr>
      <vt:lpstr>DIRECT DISCHARGES ARE PROHIBITED</vt:lpstr>
      <vt:lpstr>Recycling</vt:lpstr>
      <vt:lpstr>POTW DISPOSAL</vt:lpstr>
      <vt:lpstr>Slide 23</vt:lpstr>
      <vt:lpstr>Land Application disposal by Permit</vt:lpstr>
      <vt:lpstr>NOI Requirements</vt:lpstr>
      <vt:lpstr>NOI Requirements</vt:lpstr>
      <vt:lpstr>NOI Requirements</vt:lpstr>
      <vt:lpstr>Land Application Restrictions</vt:lpstr>
      <vt:lpstr>Land Application Restrictions</vt:lpstr>
      <vt:lpstr>Hazardous Threshold</vt:lpstr>
      <vt:lpstr>The Learning Curve</vt:lpstr>
      <vt:lpstr>Slide 32</vt:lpstr>
    </vt:vector>
  </TitlesOfParts>
  <Company>ODOT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 TPR Summary Earthwork &amp; Foundations</dc:title>
  <dc:creator>Peter Narsavage</dc:creator>
  <cp:lastModifiedBy>rtriviso</cp:lastModifiedBy>
  <cp:revision>520</cp:revision>
  <dcterms:created xsi:type="dcterms:W3CDTF">2009-01-14T17:43:21Z</dcterms:created>
  <dcterms:modified xsi:type="dcterms:W3CDTF">2010-03-02T16:31:23Z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0x010100549FEC6A3A38F641AD23CED719A1B156</vt:lpwstr>
  </property>
</Properties>
</file>